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modernComment_2BE_1AB4AE4F.xml" ContentType="application/vnd.ms-powerpoint.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Lst>
  <p:notesMasterIdLst>
    <p:notesMasterId r:id="rId26"/>
  </p:notesMasterIdLst>
  <p:sldIdLst>
    <p:sldId id="278" r:id="rId6"/>
    <p:sldId id="531" r:id="rId7"/>
    <p:sldId id="573" r:id="rId8"/>
    <p:sldId id="690" r:id="rId9"/>
    <p:sldId id="703" r:id="rId10"/>
    <p:sldId id="704" r:id="rId11"/>
    <p:sldId id="692" r:id="rId12"/>
    <p:sldId id="702" r:id="rId13"/>
    <p:sldId id="689" r:id="rId14"/>
    <p:sldId id="695" r:id="rId15"/>
    <p:sldId id="694" r:id="rId16"/>
    <p:sldId id="682" r:id="rId17"/>
    <p:sldId id="696" r:id="rId18"/>
    <p:sldId id="698" r:id="rId19"/>
    <p:sldId id="683" r:id="rId20"/>
    <p:sldId id="699" r:id="rId21"/>
    <p:sldId id="700" r:id="rId22"/>
    <p:sldId id="684" r:id="rId23"/>
    <p:sldId id="701" r:id="rId24"/>
    <p:sldId id="68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EFFB24F-07BE-80B7-6538-D6F549840ACE}" name="Tran, Andy" initials="AT" userId="S::antran@ciena.com::28d50d48-2769-4267-be5e-39ca93d6c9ac" providerId="AD"/>
  <p188:author id="{28E1C3FA-721F-B77D-9A3E-73311C4DA656}" name="Siu, Matthew" initials="SM" userId="S::msiu@ciena.com::2fc65c73-b67e-4198-946c-80866cbdf85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8B8B"/>
    <a:srgbClr val="8A244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0" d="100"/>
          <a:sy n="60" d="100"/>
        </p:scale>
        <p:origin x="76"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8/10/relationships/authors" Target="author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comments/modernComment_2BE_1AB4AE4F.xml><?xml version="1.0" encoding="utf-8"?>
<p188:cmLst xmlns:a="http://schemas.openxmlformats.org/drawingml/2006/main" xmlns:r="http://schemas.openxmlformats.org/officeDocument/2006/relationships" xmlns:p188="http://schemas.microsoft.com/office/powerpoint/2018/8/main">
  <p188:cm id="{CB34E2A9-AC00-4A3D-8C7B-22F385957AB7}" authorId="{28E1C3FA-721F-B77D-9A3E-73311C4DA656}" created="2025-02-06T17:08:43.640">
    <ac:txMkLst xmlns:ac="http://schemas.microsoft.com/office/drawing/2013/main/command">
      <pc:docMk xmlns:pc="http://schemas.microsoft.com/office/powerpoint/2013/main/command"/>
      <pc:sldMk xmlns:pc="http://schemas.microsoft.com/office/powerpoint/2013/main/command" cId="448048719" sldId="702"/>
      <ac:spMk id="3" creationId="{ECE568A4-AC5A-3F9C-F1BD-1C3FBA9D2918}"/>
      <ac:txMk cp="0">
        <ac:context len="551" hash="2465164222"/>
      </ac:txMk>
    </ac:txMkLst>
    <p188:pos x="2527139" y="212202"/>
    <p188:txBody>
      <a:bodyPr/>
      <a:lstStyle/>
      <a:p>
        <a:r>
          <a:rPr lang="en-US"/>
          <a:t>Possibly could mention that test.py is modifying the StatefulHardware.txt to show the current state of the hardware, rather than appending new states</a:t>
        </a:r>
      </a:p>
    </p188:txBody>
  </p188:cm>
</p188:cmLst>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7D722-7173-49E5-B174-299B772CCD55}" type="datetimeFigureOut">
              <a:rPr lang="en-CA" smtClean="0"/>
              <a:t>2025-03-11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FD18AB-BEFC-40C6-8948-05D5E33924D5}" type="slidenum">
              <a:rPr lang="en-CA" smtClean="0"/>
              <a:t>‹#›</a:t>
            </a:fld>
            <a:endParaRPr lang="en-CA"/>
          </a:p>
        </p:txBody>
      </p:sp>
    </p:spTree>
    <p:extLst>
      <p:ext uri="{BB962C8B-B14F-4D97-AF65-F5344CB8AC3E}">
        <p14:creationId xmlns:p14="http://schemas.microsoft.com/office/powerpoint/2010/main" val="746978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FD18AB-BEFC-40C6-8948-05D5E33924D5}" type="slidenum">
              <a:rPr lang="en-CA" smtClean="0"/>
              <a:t>2</a:t>
            </a:fld>
            <a:endParaRPr lang="en-CA"/>
          </a:p>
        </p:txBody>
      </p:sp>
    </p:spTree>
    <p:extLst>
      <p:ext uri="{BB962C8B-B14F-4D97-AF65-F5344CB8AC3E}">
        <p14:creationId xmlns:p14="http://schemas.microsoft.com/office/powerpoint/2010/main" val="10676334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7A9603-7E1D-33F6-D0B4-CC4AD266B0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2641FF-9027-D285-338C-E5764A8C83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654EFE-E464-5D1D-BAA1-6545DB374996}"/>
              </a:ext>
            </a:extLst>
          </p:cNvPr>
          <p:cNvSpPr>
            <a:spLocks noGrp="1"/>
          </p:cNvSpPr>
          <p:nvPr>
            <p:ph type="body" idx="1"/>
          </p:nvPr>
        </p:nvSpPr>
        <p:spPr/>
        <p:txBody>
          <a:bodyPr/>
          <a:lstStyle/>
          <a:p>
            <a:pPr marL="0" indent="0">
              <a:buNone/>
            </a:pPr>
            <a:r>
              <a:rPr lang="en-US" sz="1200">
                <a:solidFill>
                  <a:schemeClr val="tx2"/>
                </a:solidFill>
              </a:rPr>
              <a:t>Case2: Stateful hardware senses control traffic and somehow notifies Service through Hardware API. Then Service calculates the Action (API that should be fired to Hardware API) that needs to be performed. Then after firing the Hardware API, Hardware will change its state(how to forward data traffic).</a:t>
            </a:r>
          </a:p>
          <a:p>
            <a:pPr marL="0" indent="0">
              <a:buNone/>
            </a:pPr>
            <a:endParaRPr lang="en-US" sz="1200">
              <a:solidFill>
                <a:schemeClr val="tx2"/>
              </a:solidFill>
            </a:endParaRPr>
          </a:p>
          <a:p>
            <a:r>
              <a:rPr lang="en-US" sz="1200"/>
              <a:t>User 1 tells switchboard operator “I want to call User 2”. </a:t>
            </a:r>
          </a:p>
          <a:p>
            <a:endParaRPr lang="en-US" sz="1200"/>
          </a:p>
          <a:p>
            <a:r>
              <a:rPr lang="en-US" sz="1200"/>
              <a:t>Switchboard operator looks up his table and see that call comes from User 1 Port 1 and User 2 is port 2. </a:t>
            </a:r>
          </a:p>
          <a:p>
            <a:endParaRPr lang="en-US" sz="1200"/>
          </a:p>
          <a:p>
            <a:r>
              <a:rPr lang="en-US" sz="1200"/>
              <a:t>Then he connects Port 1 and 2.</a:t>
            </a:r>
          </a:p>
          <a:p>
            <a:pPr marL="0" indent="0">
              <a:buNone/>
            </a:pPr>
            <a:endParaRPr lang="en-US"/>
          </a:p>
        </p:txBody>
      </p:sp>
      <p:sp>
        <p:nvSpPr>
          <p:cNvPr id="4" name="Slide Number Placeholder 3">
            <a:extLst>
              <a:ext uri="{FF2B5EF4-FFF2-40B4-BE49-F238E27FC236}">
                <a16:creationId xmlns:a16="http://schemas.microsoft.com/office/drawing/2014/main" id="{BECF181C-0E1E-807A-F263-E05DD4A8E01C}"/>
              </a:ext>
            </a:extLst>
          </p:cNvPr>
          <p:cNvSpPr>
            <a:spLocks noGrp="1"/>
          </p:cNvSpPr>
          <p:nvPr>
            <p:ph type="sldNum" sz="quarter" idx="5"/>
          </p:nvPr>
        </p:nvSpPr>
        <p:spPr/>
        <p:txBody>
          <a:bodyPr/>
          <a:lstStyle/>
          <a:p>
            <a:fld id="{B9FD18AB-BEFC-40C6-8948-05D5E33924D5}" type="slidenum">
              <a:rPr lang="en-CA" smtClean="0"/>
              <a:t>11</a:t>
            </a:fld>
            <a:endParaRPr lang="en-CA"/>
          </a:p>
        </p:txBody>
      </p:sp>
    </p:spTree>
    <p:extLst>
      <p:ext uri="{BB962C8B-B14F-4D97-AF65-F5344CB8AC3E}">
        <p14:creationId xmlns:p14="http://schemas.microsoft.com/office/powerpoint/2010/main" val="98504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79C207-1C83-F412-211A-00B2D664EF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587132-B94E-3C9E-3C0A-CFF7B6B3CB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ABD24C-5169-BE4D-D777-80EE718851CD}"/>
              </a:ext>
            </a:extLst>
          </p:cNvPr>
          <p:cNvSpPr>
            <a:spLocks noGrp="1"/>
          </p:cNvSpPr>
          <p:nvPr>
            <p:ph type="body" idx="1"/>
          </p:nvPr>
        </p:nvSpPr>
        <p:spPr/>
        <p:txBody>
          <a:bodyPr/>
          <a:lstStyle/>
          <a:p>
            <a:endParaRPr lang="en-CA"/>
          </a:p>
        </p:txBody>
      </p:sp>
      <p:sp>
        <p:nvSpPr>
          <p:cNvPr id="4" name="Slide Number Placeholder 3">
            <a:extLst>
              <a:ext uri="{FF2B5EF4-FFF2-40B4-BE49-F238E27FC236}">
                <a16:creationId xmlns:a16="http://schemas.microsoft.com/office/drawing/2014/main" id="{A0E02347-25B7-62C4-71F0-92E5D9E7677E}"/>
              </a:ext>
            </a:extLst>
          </p:cNvPr>
          <p:cNvSpPr>
            <a:spLocks noGrp="1"/>
          </p:cNvSpPr>
          <p:nvPr>
            <p:ph type="sldNum" sz="quarter" idx="5"/>
          </p:nvPr>
        </p:nvSpPr>
        <p:spPr/>
        <p:txBody>
          <a:bodyPr/>
          <a:lstStyle/>
          <a:p>
            <a:fld id="{B9FD18AB-BEFC-40C6-8948-05D5E33924D5}" type="slidenum">
              <a:rPr lang="en-CA" smtClean="0"/>
              <a:t>12</a:t>
            </a:fld>
            <a:endParaRPr lang="en-CA"/>
          </a:p>
        </p:txBody>
      </p:sp>
    </p:spTree>
    <p:extLst>
      <p:ext uri="{BB962C8B-B14F-4D97-AF65-F5344CB8AC3E}">
        <p14:creationId xmlns:p14="http://schemas.microsoft.com/office/powerpoint/2010/main" val="9145499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DCBD2A-7C9D-54A0-5E39-F7ACF1FFEA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B84755-44A6-527C-F73F-8E71BCA192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ACF12E-102F-E540-F130-D4BC5E35979B}"/>
              </a:ext>
            </a:extLst>
          </p:cNvPr>
          <p:cNvSpPr>
            <a:spLocks noGrp="1"/>
          </p:cNvSpPr>
          <p:nvPr>
            <p:ph type="body" idx="1"/>
          </p:nvPr>
        </p:nvSpPr>
        <p:spPr/>
        <p:txBody>
          <a:bodyPr/>
          <a:lstStyle/>
          <a:p>
            <a:r>
              <a:rPr lang="en-US" sz="1200">
                <a:solidFill>
                  <a:schemeClr val="tx2"/>
                </a:solidFill>
              </a:rPr>
              <a:t>There is another use case:</a:t>
            </a:r>
          </a:p>
          <a:p>
            <a:r>
              <a:rPr lang="en-US" sz="1200">
                <a:solidFill>
                  <a:schemeClr val="tx2"/>
                </a:solidFill>
              </a:rPr>
              <a:t>Let us introduce the Manager!</a:t>
            </a:r>
          </a:p>
          <a:p>
            <a:r>
              <a:rPr lang="en-US" sz="1200">
                <a:solidFill>
                  <a:schemeClr val="tx2"/>
                </a:solidFill>
              </a:rPr>
              <a:t>Manager says, User1 haven't been paying for month and we are to cut their service!</a:t>
            </a:r>
          </a:p>
          <a:p>
            <a:endParaRPr lang="en-US" sz="1200">
              <a:solidFill>
                <a:schemeClr val="tx2"/>
              </a:solidFill>
            </a:endParaRPr>
          </a:p>
          <a:p>
            <a:r>
              <a:rPr lang="en-US" sz="1200">
                <a:solidFill>
                  <a:schemeClr val="tx2"/>
                </a:solidFill>
              </a:rPr>
              <a:t>This means we need to add the feature for Management functionality and thus introduce ADMIN interface (CLI) for managers to give orders. </a:t>
            </a:r>
            <a:endParaRPr lang="en-CA" sz="1200">
              <a:solidFill>
                <a:schemeClr val="tx2"/>
              </a:solidFill>
            </a:endParaRPr>
          </a:p>
          <a:p>
            <a:pPr marL="0" indent="0">
              <a:buNone/>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a:t>Example: </a:t>
            </a:r>
            <a:r>
              <a:rPr lang="en-US" sz="1200" i="1"/>
              <a:t>Manager tells switchboard operator “I want to cut wires for User 1.” Switchboard operator looks up his table and see what needs to clean up. In this case, User 1 is mapped to Port 1. Then he performs the clean up action on the switchboard. For example, unplug the User 1’s Port 1 immediately even though User 1 is currently calling User 2. Then he disables Port 1. In the future, noise(control traffic and data traffic) from Port 1 will not even wake up the operator as Port(stateful hardware) is disabled. </a:t>
            </a:r>
          </a:p>
          <a:p>
            <a:pPr marL="0" indent="0">
              <a:buNone/>
            </a:pPr>
            <a:endParaRPr lang="en-US"/>
          </a:p>
        </p:txBody>
      </p:sp>
      <p:sp>
        <p:nvSpPr>
          <p:cNvPr id="4" name="Slide Number Placeholder 3">
            <a:extLst>
              <a:ext uri="{FF2B5EF4-FFF2-40B4-BE49-F238E27FC236}">
                <a16:creationId xmlns:a16="http://schemas.microsoft.com/office/drawing/2014/main" id="{59000D41-51DD-5ADC-99BC-526873118EF3}"/>
              </a:ext>
            </a:extLst>
          </p:cNvPr>
          <p:cNvSpPr>
            <a:spLocks noGrp="1"/>
          </p:cNvSpPr>
          <p:nvPr>
            <p:ph type="sldNum" sz="quarter" idx="5"/>
          </p:nvPr>
        </p:nvSpPr>
        <p:spPr/>
        <p:txBody>
          <a:bodyPr/>
          <a:lstStyle/>
          <a:p>
            <a:fld id="{B9FD18AB-BEFC-40C6-8948-05D5E33924D5}" type="slidenum">
              <a:rPr lang="en-CA" smtClean="0"/>
              <a:t>13</a:t>
            </a:fld>
            <a:endParaRPr lang="en-CA"/>
          </a:p>
        </p:txBody>
      </p:sp>
    </p:spTree>
    <p:extLst>
      <p:ext uri="{BB962C8B-B14F-4D97-AF65-F5344CB8AC3E}">
        <p14:creationId xmlns:p14="http://schemas.microsoft.com/office/powerpoint/2010/main" val="36690521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DEC7E7-37E2-E302-699C-8AE84B5897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FB9388-EB8F-C9A3-592F-5F570121FD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D823A68-1C63-C1FA-58BC-E30E5C02E28A}"/>
              </a:ext>
            </a:extLst>
          </p:cNvPr>
          <p:cNvSpPr>
            <a:spLocks noGrp="1"/>
          </p:cNvSpPr>
          <p:nvPr>
            <p:ph type="body" idx="1"/>
          </p:nvPr>
        </p:nvSpPr>
        <p:spPr/>
        <p:txBody>
          <a:bodyPr/>
          <a:lstStyle/>
          <a:p>
            <a:r>
              <a:rPr lang="en-US" sz="1200">
                <a:solidFill>
                  <a:schemeClr val="tx2"/>
                </a:solidFill>
              </a:rPr>
              <a:t>Case3: Nothing special happen on stateful hardware, but ADMIN signals were sent through ADMIN interfaces. Then Service calculates the Action (API that should be fired to Hardware API) that needs to be performed by reading and (maybe writing) the Service Database. Then after firing the Hardware API, Hardware will change its state(how to forward data traffic).</a:t>
            </a:r>
          </a:p>
          <a:p>
            <a:endParaRPr lang="en-US" sz="1200">
              <a:solidFill>
                <a:schemeClr val="tx2"/>
              </a:solidFill>
            </a:endParaRPr>
          </a:p>
          <a:p>
            <a:r>
              <a:rPr lang="en-US" sz="1200"/>
              <a:t>Example will be:</a:t>
            </a:r>
          </a:p>
          <a:p>
            <a:r>
              <a:rPr lang="en-US" sz="1200"/>
              <a:t>Manager tells switchboard operator “I want to cut wires for User 1”. </a:t>
            </a:r>
          </a:p>
          <a:p>
            <a:endParaRPr lang="en-US" sz="1200"/>
          </a:p>
          <a:p>
            <a:r>
              <a:rPr lang="en-US" sz="1200"/>
              <a:t>Switchboard operator looks up his table and see what needs to clean up. In this case, User 1 is mapped to Port 1. </a:t>
            </a:r>
          </a:p>
          <a:p>
            <a:endParaRPr lang="en-US" sz="1200"/>
          </a:p>
          <a:p>
            <a:r>
              <a:rPr lang="en-US" sz="1200"/>
              <a:t>Then he performs the clean up action on the switchboard. For example, unplug the User 1’s Port 1 immediately even though User 1 is currently calling User 2. Then he disables Port 1. In the future, noise(control traffic and data traffic) from Port 1 will not even wake up the operator as Port(stateful hardware) is disabled. </a:t>
            </a:r>
          </a:p>
          <a:p>
            <a:pPr marL="0" indent="0">
              <a:buNone/>
            </a:pPr>
            <a:endParaRPr lang="en-US"/>
          </a:p>
        </p:txBody>
      </p:sp>
      <p:sp>
        <p:nvSpPr>
          <p:cNvPr id="4" name="Slide Number Placeholder 3">
            <a:extLst>
              <a:ext uri="{FF2B5EF4-FFF2-40B4-BE49-F238E27FC236}">
                <a16:creationId xmlns:a16="http://schemas.microsoft.com/office/drawing/2014/main" id="{276E525A-7E68-1CF6-7F7D-FE26DEA2313F}"/>
              </a:ext>
            </a:extLst>
          </p:cNvPr>
          <p:cNvSpPr>
            <a:spLocks noGrp="1"/>
          </p:cNvSpPr>
          <p:nvPr>
            <p:ph type="sldNum" sz="quarter" idx="5"/>
          </p:nvPr>
        </p:nvSpPr>
        <p:spPr/>
        <p:txBody>
          <a:bodyPr/>
          <a:lstStyle/>
          <a:p>
            <a:fld id="{B9FD18AB-BEFC-40C6-8948-05D5E33924D5}" type="slidenum">
              <a:rPr lang="en-CA" smtClean="0"/>
              <a:t>14</a:t>
            </a:fld>
            <a:endParaRPr lang="en-CA"/>
          </a:p>
        </p:txBody>
      </p:sp>
    </p:spTree>
    <p:extLst>
      <p:ext uri="{BB962C8B-B14F-4D97-AF65-F5344CB8AC3E}">
        <p14:creationId xmlns:p14="http://schemas.microsoft.com/office/powerpoint/2010/main" val="5424120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BF1A3-E85F-774E-B7BB-2E04FA6367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3544805-9379-CC00-F4E7-1E695B5D41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10982C-AD02-16D2-164A-D89E0920A4F6}"/>
              </a:ext>
            </a:extLst>
          </p:cNvPr>
          <p:cNvSpPr>
            <a:spLocks noGrp="1"/>
          </p:cNvSpPr>
          <p:nvPr>
            <p:ph type="body" idx="1"/>
          </p:nvPr>
        </p:nvSpPr>
        <p:spPr/>
        <p:txBody>
          <a:bodyPr/>
          <a:lstStyle/>
          <a:p>
            <a:endParaRPr lang="en-CA"/>
          </a:p>
        </p:txBody>
      </p:sp>
      <p:sp>
        <p:nvSpPr>
          <p:cNvPr id="4" name="Slide Number Placeholder 3">
            <a:extLst>
              <a:ext uri="{FF2B5EF4-FFF2-40B4-BE49-F238E27FC236}">
                <a16:creationId xmlns:a16="http://schemas.microsoft.com/office/drawing/2014/main" id="{2EAC3605-E05C-66D5-00A3-2455230B7623}"/>
              </a:ext>
            </a:extLst>
          </p:cNvPr>
          <p:cNvSpPr>
            <a:spLocks noGrp="1"/>
          </p:cNvSpPr>
          <p:nvPr>
            <p:ph type="sldNum" sz="quarter" idx="5"/>
          </p:nvPr>
        </p:nvSpPr>
        <p:spPr/>
        <p:txBody>
          <a:bodyPr/>
          <a:lstStyle/>
          <a:p>
            <a:fld id="{B9FD18AB-BEFC-40C6-8948-05D5E33924D5}" type="slidenum">
              <a:rPr lang="en-CA" smtClean="0"/>
              <a:t>15</a:t>
            </a:fld>
            <a:endParaRPr lang="en-CA"/>
          </a:p>
        </p:txBody>
      </p:sp>
    </p:spTree>
    <p:extLst>
      <p:ext uri="{BB962C8B-B14F-4D97-AF65-F5344CB8AC3E}">
        <p14:creationId xmlns:p14="http://schemas.microsoft.com/office/powerpoint/2010/main" val="38615150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17F9A6-DD05-AA41-161D-3A3056B431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DC96B5-C371-D6F4-23B4-83C4D41153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181596-E13D-FDC6-F3A7-0544201D3C75}"/>
              </a:ext>
            </a:extLst>
          </p:cNvPr>
          <p:cNvSpPr>
            <a:spLocks noGrp="1"/>
          </p:cNvSpPr>
          <p:nvPr>
            <p:ph type="body" idx="1"/>
          </p:nvPr>
        </p:nvSpPr>
        <p:spPr/>
        <p:txBody>
          <a:bodyPr/>
          <a:lstStyle/>
          <a:p>
            <a:r>
              <a:rPr lang="en-US" sz="1200">
                <a:solidFill>
                  <a:schemeClr val="tx2"/>
                </a:solidFill>
              </a:rPr>
              <a:t>There is another use case:</a:t>
            </a:r>
          </a:p>
          <a:p>
            <a:r>
              <a:rPr lang="en-US" sz="1200">
                <a:solidFill>
                  <a:schemeClr val="tx2"/>
                </a:solidFill>
              </a:rPr>
              <a:t>Let us introduce the Timing services!</a:t>
            </a:r>
          </a:p>
          <a:p>
            <a:r>
              <a:rPr lang="en-US" sz="1200">
                <a:solidFill>
                  <a:schemeClr val="tx2"/>
                </a:solidFill>
              </a:rPr>
              <a:t>To save electricity(money), we do not want User1 and User 2 to be connected all the time. So maybe we disconnect them after 10 minutes if they stopped talking. </a:t>
            </a:r>
          </a:p>
          <a:p>
            <a:endParaRPr lang="en-US" sz="1200">
              <a:solidFill>
                <a:schemeClr val="tx2"/>
              </a:solidFill>
            </a:endParaRPr>
          </a:p>
          <a:p>
            <a:r>
              <a:rPr lang="en-US" sz="1200">
                <a:solidFill>
                  <a:schemeClr val="tx2"/>
                </a:solidFill>
              </a:rPr>
              <a:t>This means we need to add the feature for timing (note that this timing service is a logical timer realized by software, not an actual clock in hardware. We will cover BFD soon, a special service provided by the Hardware that also needs timing but based on a real Hardware clock.)</a:t>
            </a:r>
          </a:p>
          <a:p>
            <a:endParaRPr lang="en-US" sz="1200">
              <a:solidFill>
                <a:schemeClr val="tx2"/>
              </a:solidFill>
            </a:endParaRPr>
          </a:p>
          <a:p>
            <a:endParaRPr lang="en-US"/>
          </a:p>
          <a:p>
            <a:r>
              <a:rPr lang="en-US">
                <a:effectLst/>
              </a:rPr>
              <a:t>Every night at 2:00 AM, the router needs to perform a backup of its configuration file and save it to a remote server</a:t>
            </a:r>
            <a:endParaRPr lang="en-US"/>
          </a:p>
          <a:p>
            <a:endParaRPr lang="en-CA" sz="1200">
              <a:solidFill>
                <a:schemeClr val="tx2"/>
              </a:solidFill>
            </a:endParaRPr>
          </a:p>
          <a:p>
            <a:pPr marL="0" indent="0">
              <a:buNone/>
            </a:pPr>
            <a:endParaRPr lang="en-US"/>
          </a:p>
        </p:txBody>
      </p:sp>
      <p:sp>
        <p:nvSpPr>
          <p:cNvPr id="4" name="Slide Number Placeholder 3">
            <a:extLst>
              <a:ext uri="{FF2B5EF4-FFF2-40B4-BE49-F238E27FC236}">
                <a16:creationId xmlns:a16="http://schemas.microsoft.com/office/drawing/2014/main" id="{D269EC5D-F8BE-C1F5-C134-7922B4C88F93}"/>
              </a:ext>
            </a:extLst>
          </p:cNvPr>
          <p:cNvSpPr>
            <a:spLocks noGrp="1"/>
          </p:cNvSpPr>
          <p:nvPr>
            <p:ph type="sldNum" sz="quarter" idx="5"/>
          </p:nvPr>
        </p:nvSpPr>
        <p:spPr/>
        <p:txBody>
          <a:bodyPr/>
          <a:lstStyle/>
          <a:p>
            <a:fld id="{B9FD18AB-BEFC-40C6-8948-05D5E33924D5}" type="slidenum">
              <a:rPr lang="en-CA" smtClean="0"/>
              <a:t>16</a:t>
            </a:fld>
            <a:endParaRPr lang="en-CA"/>
          </a:p>
        </p:txBody>
      </p:sp>
    </p:spTree>
    <p:extLst>
      <p:ext uri="{BB962C8B-B14F-4D97-AF65-F5344CB8AC3E}">
        <p14:creationId xmlns:p14="http://schemas.microsoft.com/office/powerpoint/2010/main" val="974189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6DAA3C-6AB9-EAEF-D13C-629332342F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047999-2B85-F709-C897-2D9C4AF749D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E9D545-55C4-39F7-7990-DFB11768DC77}"/>
              </a:ext>
            </a:extLst>
          </p:cNvPr>
          <p:cNvSpPr>
            <a:spLocks noGrp="1"/>
          </p:cNvSpPr>
          <p:nvPr>
            <p:ph type="body" idx="1"/>
          </p:nvPr>
        </p:nvSpPr>
        <p:spPr/>
        <p:txBody>
          <a:bodyPr/>
          <a:lstStyle/>
          <a:p>
            <a:pPr marL="0" indent="0">
              <a:buNone/>
            </a:pPr>
            <a:r>
              <a:rPr lang="en-US" sz="1200">
                <a:solidFill>
                  <a:schemeClr val="tx2"/>
                </a:solidFill>
              </a:rPr>
              <a:t>Case4: Nothing special happen on stateful hardware, but still Service want to do something(maybe a time related Cronjob). Then Service calculates the Action (API that should be fired to Hardware API) that needs to be performed by reading and (maybe writing) the Service Database. Then after firing the Hardware API, Hardware will change its state(how to forward data traffic).</a:t>
            </a:r>
          </a:p>
          <a:p>
            <a:pPr marL="0" indent="0">
              <a:buNone/>
            </a:pPr>
            <a:endParaRPr lang="en-US" sz="1200">
              <a:solidFill>
                <a:schemeClr val="tx2"/>
              </a:solidFill>
            </a:endParaRPr>
          </a:p>
          <a:p>
            <a:r>
              <a:rPr lang="en-US" sz="1200"/>
              <a:t>Example will be:</a:t>
            </a:r>
          </a:p>
          <a:p>
            <a:endParaRPr lang="en-US" sz="1200"/>
          </a:p>
          <a:p>
            <a:r>
              <a:rPr lang="en-US" sz="1200"/>
              <a:t>The Switchboard Operator will need to do a Switchboard check every morning.</a:t>
            </a:r>
            <a:br>
              <a:rPr lang="en-US" sz="1200"/>
            </a:br>
            <a:br>
              <a:rPr lang="en-US" sz="1200"/>
            </a:br>
            <a:r>
              <a:rPr lang="en-US" sz="1200"/>
              <a:t>At 8:30 a.m., he will examine all the Ports and if any wire in the Ports is loosely attached, he will push in deeper. </a:t>
            </a:r>
          </a:p>
          <a:p>
            <a:endParaRPr lang="en-US" sz="1200"/>
          </a:p>
          <a:p>
            <a:r>
              <a:rPr lang="en-US"/>
              <a:t>In this case, Service calculates the Action (API that should be fired to Hardware API) that needs to be performed by reading and (maybe writing) the Service Database. Then after firing the Hardware API, Hardware will change its state(how to forward data traffic</a:t>
            </a:r>
            <a:endParaRPr lang="en-US" sz="1200"/>
          </a:p>
          <a:p>
            <a:pPr marL="0" indent="0">
              <a:buNone/>
            </a:pPr>
            <a:endParaRPr lang="en-US"/>
          </a:p>
        </p:txBody>
      </p:sp>
      <p:sp>
        <p:nvSpPr>
          <p:cNvPr id="4" name="Slide Number Placeholder 3">
            <a:extLst>
              <a:ext uri="{FF2B5EF4-FFF2-40B4-BE49-F238E27FC236}">
                <a16:creationId xmlns:a16="http://schemas.microsoft.com/office/drawing/2014/main" id="{F285E108-2A4E-C300-19E1-60E7FF345863}"/>
              </a:ext>
            </a:extLst>
          </p:cNvPr>
          <p:cNvSpPr>
            <a:spLocks noGrp="1"/>
          </p:cNvSpPr>
          <p:nvPr>
            <p:ph type="sldNum" sz="quarter" idx="5"/>
          </p:nvPr>
        </p:nvSpPr>
        <p:spPr/>
        <p:txBody>
          <a:bodyPr/>
          <a:lstStyle/>
          <a:p>
            <a:fld id="{B9FD18AB-BEFC-40C6-8948-05D5E33924D5}" type="slidenum">
              <a:rPr lang="en-CA" smtClean="0"/>
              <a:t>17</a:t>
            </a:fld>
            <a:endParaRPr lang="en-CA"/>
          </a:p>
        </p:txBody>
      </p:sp>
    </p:spTree>
    <p:extLst>
      <p:ext uri="{BB962C8B-B14F-4D97-AF65-F5344CB8AC3E}">
        <p14:creationId xmlns:p14="http://schemas.microsoft.com/office/powerpoint/2010/main" val="16476868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E66020-6183-94B9-CA94-5CA87DFB2B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048F9A-6140-7C74-69FD-DE42249D9A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3D63E7-1CFC-7126-92E1-B47A577270EC}"/>
              </a:ext>
            </a:extLst>
          </p:cNvPr>
          <p:cNvSpPr>
            <a:spLocks noGrp="1"/>
          </p:cNvSpPr>
          <p:nvPr>
            <p:ph type="body" idx="1"/>
          </p:nvPr>
        </p:nvSpPr>
        <p:spPr/>
        <p:txBody>
          <a:bodyPr/>
          <a:lstStyle/>
          <a:p>
            <a:endParaRPr lang="en-CA"/>
          </a:p>
        </p:txBody>
      </p:sp>
      <p:sp>
        <p:nvSpPr>
          <p:cNvPr id="4" name="Slide Number Placeholder 3">
            <a:extLst>
              <a:ext uri="{FF2B5EF4-FFF2-40B4-BE49-F238E27FC236}">
                <a16:creationId xmlns:a16="http://schemas.microsoft.com/office/drawing/2014/main" id="{34B1DCCB-74F8-AB71-F3F7-0D9386DD5F1A}"/>
              </a:ext>
            </a:extLst>
          </p:cNvPr>
          <p:cNvSpPr>
            <a:spLocks noGrp="1"/>
          </p:cNvSpPr>
          <p:nvPr>
            <p:ph type="sldNum" sz="quarter" idx="5"/>
          </p:nvPr>
        </p:nvSpPr>
        <p:spPr/>
        <p:txBody>
          <a:bodyPr/>
          <a:lstStyle/>
          <a:p>
            <a:fld id="{B9FD18AB-BEFC-40C6-8948-05D5E33924D5}" type="slidenum">
              <a:rPr lang="en-CA" smtClean="0"/>
              <a:t>18</a:t>
            </a:fld>
            <a:endParaRPr lang="en-CA"/>
          </a:p>
        </p:txBody>
      </p:sp>
    </p:spTree>
    <p:extLst>
      <p:ext uri="{BB962C8B-B14F-4D97-AF65-F5344CB8AC3E}">
        <p14:creationId xmlns:p14="http://schemas.microsoft.com/office/powerpoint/2010/main" val="25193929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552B0D-0C7E-21AB-A325-5E5A387F86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D30003-D0ED-8E18-9883-4659601B79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2FECA3-7850-6D21-49F6-E63DB32C6EB4}"/>
              </a:ext>
            </a:extLst>
          </p:cNvPr>
          <p:cNvSpPr>
            <a:spLocks noGrp="1"/>
          </p:cNvSpPr>
          <p:nvPr>
            <p:ph type="body" idx="1"/>
          </p:nvPr>
        </p:nvSpPr>
        <p:spPr/>
        <p:txBody>
          <a:bodyPr/>
          <a:lstStyle/>
          <a:p>
            <a:pPr marL="0" indent="0">
              <a:buNone/>
            </a:pPr>
            <a:r>
              <a:rPr lang="en-US" sz="1200">
                <a:solidFill>
                  <a:schemeClr val="tx2"/>
                </a:solidFill>
              </a:rPr>
              <a:t>We have fired the previous Switchboard Operator. He is angry and left no notes for us to do proper context recovery. The manager was notifying things like “cut service for User 1” but not formally have a documentation on that information. He sure can recover some information from the switchboard but not all.</a:t>
            </a:r>
          </a:p>
          <a:p>
            <a:pPr marL="0" indent="0">
              <a:buNone/>
            </a:pPr>
            <a:endParaRPr lang="en-US" sz="1200">
              <a:solidFill>
                <a:schemeClr val="tx2"/>
              </a:solidFill>
            </a:endParaRPr>
          </a:p>
          <a:p>
            <a:r>
              <a:rPr lang="en-US" sz="1200"/>
              <a:t>Example will be:</a:t>
            </a:r>
          </a:p>
          <a:p>
            <a:r>
              <a:rPr lang="en-US" sz="1200"/>
              <a:t>In the future, Manager learned to keep some recovery documentations such as his own commands log.</a:t>
            </a:r>
          </a:p>
          <a:p>
            <a:endParaRPr lang="en-US" sz="1200"/>
          </a:p>
          <a:p>
            <a:r>
              <a:rPr lang="en-US" sz="1200"/>
              <a:t>The old Switchboard Operator dead, and Service database is lost with him. </a:t>
            </a:r>
            <a:br>
              <a:rPr lang="en-US" sz="1200"/>
            </a:br>
            <a:br>
              <a:rPr lang="en-US" sz="1200"/>
            </a:br>
            <a:r>
              <a:rPr lang="en-US" sz="1200"/>
              <a:t>The new guy performs context recovery by reading the ADMIN DB first and recover some information into the new Service DB. Then he look at the state of the switchboard and recover some other information into the new Service DB.</a:t>
            </a:r>
            <a:br>
              <a:rPr lang="en-US" sz="1200"/>
            </a:br>
            <a:br>
              <a:rPr lang="en-US" sz="1200"/>
            </a:br>
            <a:r>
              <a:rPr lang="en-US" sz="1200"/>
              <a:t>Then perform normal works.</a:t>
            </a:r>
            <a:br>
              <a:rPr lang="en-US" sz="1200"/>
            </a:br>
            <a:br>
              <a:rPr lang="en-US" sz="1200"/>
            </a:br>
            <a:endParaRPr lang="en-US" sz="1200"/>
          </a:p>
          <a:p>
            <a:pPr marL="0" indent="0">
              <a:buNone/>
            </a:pPr>
            <a:endParaRPr lang="en-US"/>
          </a:p>
        </p:txBody>
      </p:sp>
      <p:sp>
        <p:nvSpPr>
          <p:cNvPr id="4" name="Slide Number Placeholder 3">
            <a:extLst>
              <a:ext uri="{FF2B5EF4-FFF2-40B4-BE49-F238E27FC236}">
                <a16:creationId xmlns:a16="http://schemas.microsoft.com/office/drawing/2014/main" id="{78BC6F62-72A4-A164-3A69-7B088D778377}"/>
              </a:ext>
            </a:extLst>
          </p:cNvPr>
          <p:cNvSpPr>
            <a:spLocks noGrp="1"/>
          </p:cNvSpPr>
          <p:nvPr>
            <p:ph type="sldNum" sz="quarter" idx="5"/>
          </p:nvPr>
        </p:nvSpPr>
        <p:spPr/>
        <p:txBody>
          <a:bodyPr/>
          <a:lstStyle/>
          <a:p>
            <a:fld id="{B9FD18AB-BEFC-40C6-8948-05D5E33924D5}" type="slidenum">
              <a:rPr lang="en-CA" smtClean="0"/>
              <a:t>19</a:t>
            </a:fld>
            <a:endParaRPr lang="en-CA"/>
          </a:p>
        </p:txBody>
      </p:sp>
    </p:spTree>
    <p:extLst>
      <p:ext uri="{BB962C8B-B14F-4D97-AF65-F5344CB8AC3E}">
        <p14:creationId xmlns:p14="http://schemas.microsoft.com/office/powerpoint/2010/main" val="38789347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1DC4C-AC83-3FD7-5623-454A84917E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8D1383-99F0-F2B7-7E96-2FFA555A7F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6EB22B-7C46-00F7-3387-A2B9D9CA95F0}"/>
              </a:ext>
            </a:extLst>
          </p:cNvPr>
          <p:cNvSpPr>
            <a:spLocks noGrp="1"/>
          </p:cNvSpPr>
          <p:nvPr>
            <p:ph type="body" idx="1"/>
          </p:nvPr>
        </p:nvSpPr>
        <p:spPr/>
        <p:txBody>
          <a:bodyPr/>
          <a:lstStyle/>
          <a:p>
            <a:endParaRPr lang="en-CA"/>
          </a:p>
        </p:txBody>
      </p:sp>
      <p:sp>
        <p:nvSpPr>
          <p:cNvPr id="4" name="Slide Number Placeholder 3">
            <a:extLst>
              <a:ext uri="{FF2B5EF4-FFF2-40B4-BE49-F238E27FC236}">
                <a16:creationId xmlns:a16="http://schemas.microsoft.com/office/drawing/2014/main" id="{B9158CB2-6BC6-2182-A5F4-B28FF2174711}"/>
              </a:ext>
            </a:extLst>
          </p:cNvPr>
          <p:cNvSpPr>
            <a:spLocks noGrp="1"/>
          </p:cNvSpPr>
          <p:nvPr>
            <p:ph type="sldNum" sz="quarter" idx="5"/>
          </p:nvPr>
        </p:nvSpPr>
        <p:spPr/>
        <p:txBody>
          <a:bodyPr/>
          <a:lstStyle/>
          <a:p>
            <a:fld id="{B9FD18AB-BEFC-40C6-8948-05D5E33924D5}" type="slidenum">
              <a:rPr lang="en-CA" smtClean="0"/>
              <a:t>20</a:t>
            </a:fld>
            <a:endParaRPr lang="en-CA"/>
          </a:p>
        </p:txBody>
      </p:sp>
    </p:spTree>
    <p:extLst>
      <p:ext uri="{BB962C8B-B14F-4D97-AF65-F5344CB8AC3E}">
        <p14:creationId xmlns:p14="http://schemas.microsoft.com/office/powerpoint/2010/main" val="1440518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a:solidFill>
                  <a:schemeClr val="tx2"/>
                </a:solidFill>
              </a:rPr>
              <a:t>Let us start simple. A router is a box. A box where you give it some inputs and it will give some outputs. So mathematically speaking:</a:t>
            </a:r>
          </a:p>
          <a:p>
            <a:endParaRPr lang="en-US" sz="1200">
              <a:solidFill>
                <a:schemeClr val="tx2"/>
              </a:solidFill>
            </a:endParaRPr>
          </a:p>
          <a:p>
            <a:r>
              <a:rPr lang="en-US" sz="1200">
                <a:solidFill>
                  <a:schemeClr val="tx2"/>
                </a:solidFill>
              </a:rPr>
              <a:t>output = Function(input)</a:t>
            </a:r>
          </a:p>
          <a:p>
            <a:endParaRPr lang="en-US" sz="1200">
              <a:solidFill>
                <a:schemeClr val="tx2"/>
              </a:solidFill>
            </a:endParaRPr>
          </a:p>
          <a:p>
            <a:r>
              <a:rPr lang="en-US" sz="1200">
                <a:solidFill>
                  <a:schemeClr val="tx2"/>
                </a:solidFill>
              </a:rPr>
              <a:t>Then we need to know what kinds of </a:t>
            </a:r>
            <a:r>
              <a:rPr lang="en-US" sz="1200">
                <a:solidFill>
                  <a:srgbClr val="FF0000"/>
                </a:solidFill>
              </a:rPr>
              <a:t>inputs</a:t>
            </a:r>
            <a:r>
              <a:rPr lang="en-US" sz="1200">
                <a:solidFill>
                  <a:schemeClr val="tx2"/>
                </a:solidFill>
              </a:rPr>
              <a:t>, </a:t>
            </a:r>
            <a:r>
              <a:rPr lang="en-US" sz="1200">
                <a:solidFill>
                  <a:srgbClr val="FF0000"/>
                </a:solidFill>
              </a:rPr>
              <a:t>outputs</a:t>
            </a:r>
            <a:r>
              <a:rPr lang="en-US" sz="1200">
                <a:solidFill>
                  <a:schemeClr val="tx2"/>
                </a:solidFill>
              </a:rPr>
              <a:t> are there and think of the properties of </a:t>
            </a:r>
            <a:r>
              <a:rPr lang="en-US" sz="1200">
                <a:solidFill>
                  <a:srgbClr val="FF0000"/>
                </a:solidFill>
              </a:rPr>
              <a:t>Function</a:t>
            </a:r>
            <a:r>
              <a:rPr lang="en-US" sz="1200">
                <a:solidFill>
                  <a:schemeClr val="tx2"/>
                </a:solidFill>
              </a:rPr>
              <a:t>. </a:t>
            </a:r>
          </a:p>
          <a:p>
            <a:endParaRPr lang="en-US"/>
          </a:p>
        </p:txBody>
      </p:sp>
      <p:sp>
        <p:nvSpPr>
          <p:cNvPr id="4" name="Slide Number Placeholder 3"/>
          <p:cNvSpPr>
            <a:spLocks noGrp="1"/>
          </p:cNvSpPr>
          <p:nvPr>
            <p:ph type="sldNum" sz="quarter" idx="5"/>
          </p:nvPr>
        </p:nvSpPr>
        <p:spPr/>
        <p:txBody>
          <a:bodyPr/>
          <a:lstStyle/>
          <a:p>
            <a:fld id="{B9FD18AB-BEFC-40C6-8948-05D5E33924D5}" type="slidenum">
              <a:rPr lang="en-CA" smtClean="0"/>
              <a:t>3</a:t>
            </a:fld>
            <a:endParaRPr lang="en-CA"/>
          </a:p>
        </p:txBody>
      </p:sp>
    </p:spTree>
    <p:extLst>
      <p:ext uri="{BB962C8B-B14F-4D97-AF65-F5344CB8AC3E}">
        <p14:creationId xmlns:p14="http://schemas.microsoft.com/office/powerpoint/2010/main" val="22482877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B8C41-6E70-EB55-D0EB-A8DAFBFB1B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240393-8E59-8A50-599D-03E6187953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91320B-9165-BD73-36FA-2CCA9703D2E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EFDF572-E958-D7E2-4515-FF178006099F}"/>
              </a:ext>
            </a:extLst>
          </p:cNvPr>
          <p:cNvSpPr>
            <a:spLocks noGrp="1"/>
          </p:cNvSpPr>
          <p:nvPr>
            <p:ph type="sldNum" sz="quarter" idx="5"/>
          </p:nvPr>
        </p:nvSpPr>
        <p:spPr/>
        <p:txBody>
          <a:bodyPr/>
          <a:lstStyle/>
          <a:p>
            <a:fld id="{B9FD18AB-BEFC-40C6-8948-05D5E33924D5}" type="slidenum">
              <a:rPr lang="en-CA" smtClean="0"/>
              <a:t>4</a:t>
            </a:fld>
            <a:endParaRPr lang="en-CA"/>
          </a:p>
        </p:txBody>
      </p:sp>
    </p:spTree>
    <p:extLst>
      <p:ext uri="{BB962C8B-B14F-4D97-AF65-F5344CB8AC3E}">
        <p14:creationId xmlns:p14="http://schemas.microsoft.com/office/powerpoint/2010/main" val="2539099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B44DFF-83DB-2031-EE4F-FBD0D1AE79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21D515-9D1E-5DC8-E644-E467D8C014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C67905-1A47-6930-338D-2B918B798F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821CACC-D4CF-6290-B60B-F4F70C87FC1E}"/>
              </a:ext>
            </a:extLst>
          </p:cNvPr>
          <p:cNvSpPr>
            <a:spLocks noGrp="1"/>
          </p:cNvSpPr>
          <p:nvPr>
            <p:ph type="sldNum" sz="quarter" idx="5"/>
          </p:nvPr>
        </p:nvSpPr>
        <p:spPr/>
        <p:txBody>
          <a:bodyPr/>
          <a:lstStyle/>
          <a:p>
            <a:fld id="{B9FD18AB-BEFC-40C6-8948-05D5E33924D5}" type="slidenum">
              <a:rPr lang="en-CA" smtClean="0"/>
              <a:t>5</a:t>
            </a:fld>
            <a:endParaRPr lang="en-CA"/>
          </a:p>
        </p:txBody>
      </p:sp>
    </p:spTree>
    <p:extLst>
      <p:ext uri="{BB962C8B-B14F-4D97-AF65-F5344CB8AC3E}">
        <p14:creationId xmlns:p14="http://schemas.microsoft.com/office/powerpoint/2010/main" val="2781938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E57F9F-92A1-70EF-3253-CC7E4386D3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5242FB-2941-37B1-EA9D-7070BFD9CA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7558CE-A1FF-9CB6-5173-56725811FECB}"/>
              </a:ext>
            </a:extLst>
          </p:cNvPr>
          <p:cNvSpPr>
            <a:spLocks noGrp="1"/>
          </p:cNvSpPr>
          <p:nvPr>
            <p:ph type="body" idx="1"/>
          </p:nvPr>
        </p:nvSpPr>
        <p:spPr/>
        <p:txBody>
          <a:bodyPr/>
          <a:lstStyle/>
          <a:p>
            <a:pPr marL="0" indent="0">
              <a:buNone/>
            </a:pPr>
            <a:r>
              <a:rPr lang="en-US" sz="1200">
                <a:solidFill>
                  <a:schemeClr val="tx2"/>
                </a:solidFill>
              </a:rPr>
              <a:t>We see that the </a:t>
            </a:r>
            <a:r>
              <a:rPr lang="en-US" sz="1200">
                <a:solidFill>
                  <a:srgbClr val="FF0000"/>
                </a:solidFill>
              </a:rPr>
              <a:t>input</a:t>
            </a:r>
            <a:r>
              <a:rPr lang="en-US" sz="1200">
                <a:solidFill>
                  <a:schemeClr val="tx2"/>
                </a:solidFill>
              </a:rPr>
              <a:t> can be categorized into 2 types: </a:t>
            </a:r>
            <a:r>
              <a:rPr lang="en-US" sz="1200">
                <a:solidFill>
                  <a:srgbClr val="FF0000"/>
                </a:solidFill>
              </a:rPr>
              <a:t>data traffic</a:t>
            </a:r>
            <a:r>
              <a:rPr lang="en-US" sz="1200">
                <a:solidFill>
                  <a:schemeClr val="tx2"/>
                </a:solidFill>
              </a:rPr>
              <a:t>(the call) and </a:t>
            </a:r>
            <a:r>
              <a:rPr lang="en-US" sz="1200">
                <a:solidFill>
                  <a:srgbClr val="FF0000"/>
                </a:solidFill>
              </a:rPr>
              <a:t>control traffic </a:t>
            </a:r>
            <a:r>
              <a:rPr lang="en-US" sz="1200">
                <a:solidFill>
                  <a:schemeClr val="tx2"/>
                </a:solidFill>
              </a:rPr>
              <a:t>(”help me connect to User2”)</a:t>
            </a:r>
          </a:p>
          <a:p>
            <a:pPr marL="0" indent="0">
              <a:buNone/>
            </a:pPr>
            <a:endParaRPr lang="en-US" sz="1200">
              <a:solidFill>
                <a:schemeClr val="tx2"/>
              </a:solidFill>
            </a:endParaRPr>
          </a:p>
          <a:p>
            <a:pPr marL="0" indent="0">
              <a:buNone/>
            </a:pPr>
            <a:r>
              <a:rPr lang="en-US" sz="1200">
                <a:solidFill>
                  <a:srgbClr val="FF0000"/>
                </a:solidFill>
              </a:rPr>
              <a:t>Function is Stateful</a:t>
            </a:r>
            <a:r>
              <a:rPr lang="en-US" sz="1200">
                <a:solidFill>
                  <a:schemeClr val="tx2"/>
                </a:solidFill>
              </a:rPr>
              <a:t>. After some events, in this case a </a:t>
            </a:r>
            <a:r>
              <a:rPr lang="en-US" sz="1200">
                <a:solidFill>
                  <a:srgbClr val="FF0000"/>
                </a:solidFill>
              </a:rPr>
              <a:t>control traffic, </a:t>
            </a:r>
            <a:r>
              <a:rPr lang="en-US" sz="1200">
                <a:solidFill>
                  <a:schemeClr val="tx2"/>
                </a:solidFill>
              </a:rPr>
              <a:t>mutates the state of the router, same input might have different output. (For example, before you send a control traffic that disable some feature, you will handle that feature but ignore that feature after you disable it.)</a:t>
            </a:r>
          </a:p>
          <a:p>
            <a:endParaRPr lang="en-US"/>
          </a:p>
        </p:txBody>
      </p:sp>
      <p:sp>
        <p:nvSpPr>
          <p:cNvPr id="4" name="Slide Number Placeholder 3">
            <a:extLst>
              <a:ext uri="{FF2B5EF4-FFF2-40B4-BE49-F238E27FC236}">
                <a16:creationId xmlns:a16="http://schemas.microsoft.com/office/drawing/2014/main" id="{26C8F12C-54E9-FBB4-FDEE-7C7D7FBC7627}"/>
              </a:ext>
            </a:extLst>
          </p:cNvPr>
          <p:cNvSpPr>
            <a:spLocks noGrp="1"/>
          </p:cNvSpPr>
          <p:nvPr>
            <p:ph type="sldNum" sz="quarter" idx="5"/>
          </p:nvPr>
        </p:nvSpPr>
        <p:spPr/>
        <p:txBody>
          <a:bodyPr/>
          <a:lstStyle/>
          <a:p>
            <a:fld id="{B9FD18AB-BEFC-40C6-8948-05D5E33924D5}" type="slidenum">
              <a:rPr lang="en-CA" smtClean="0"/>
              <a:t>6</a:t>
            </a:fld>
            <a:endParaRPr lang="en-CA"/>
          </a:p>
        </p:txBody>
      </p:sp>
    </p:spTree>
    <p:extLst>
      <p:ext uri="{BB962C8B-B14F-4D97-AF65-F5344CB8AC3E}">
        <p14:creationId xmlns:p14="http://schemas.microsoft.com/office/powerpoint/2010/main" val="21469740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BD9164-F3EA-30CD-E0A7-EFB2E21635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268F84-99EC-0FF6-45FE-87664442CD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6F1569-1A04-27B0-BD0E-BD93DE323480}"/>
              </a:ext>
            </a:extLst>
          </p:cNvPr>
          <p:cNvSpPr>
            <a:spLocks noGrp="1"/>
          </p:cNvSpPr>
          <p:nvPr>
            <p:ph type="body" idx="1"/>
          </p:nvPr>
        </p:nvSpPr>
        <p:spPr/>
        <p:txBody>
          <a:bodyPr/>
          <a:lstStyle/>
          <a:p>
            <a:r>
              <a:rPr lang="en-US" sz="1200">
                <a:solidFill>
                  <a:schemeClr val="tx2"/>
                </a:solidFill>
              </a:rPr>
              <a:t>You task is to complete as many of the 5 test cases as possible.</a:t>
            </a:r>
          </a:p>
          <a:p>
            <a:r>
              <a:rPr lang="en-US" sz="1200">
                <a:solidFill>
                  <a:schemeClr val="tx2"/>
                </a:solidFill>
              </a:rPr>
              <a:t>Instead of processing real packets, we will just use some simple integers to simulate the behavior of how a real router is going to process the packets.</a:t>
            </a:r>
          </a:p>
          <a:p>
            <a:endParaRPr lang="en-US" sz="1200">
              <a:solidFill>
                <a:schemeClr val="tx2"/>
              </a:solidFill>
            </a:endParaRPr>
          </a:p>
          <a:p>
            <a:r>
              <a:rPr lang="en-US" sz="1200">
                <a:solidFill>
                  <a:schemeClr val="tx2"/>
                </a:solidFill>
              </a:rPr>
              <a:t>Now let us revisit the 5 use cases and use our “simulated” integer outputs as examples for input/output.</a:t>
            </a:r>
          </a:p>
          <a:p>
            <a:endParaRPr lang="en-US"/>
          </a:p>
        </p:txBody>
      </p:sp>
      <p:sp>
        <p:nvSpPr>
          <p:cNvPr id="4" name="Slide Number Placeholder 3">
            <a:extLst>
              <a:ext uri="{FF2B5EF4-FFF2-40B4-BE49-F238E27FC236}">
                <a16:creationId xmlns:a16="http://schemas.microsoft.com/office/drawing/2014/main" id="{8C4FA9C5-9D54-C3A3-1EBD-2AA21090D6A3}"/>
              </a:ext>
            </a:extLst>
          </p:cNvPr>
          <p:cNvSpPr>
            <a:spLocks noGrp="1"/>
          </p:cNvSpPr>
          <p:nvPr>
            <p:ph type="sldNum" sz="quarter" idx="5"/>
          </p:nvPr>
        </p:nvSpPr>
        <p:spPr/>
        <p:txBody>
          <a:bodyPr/>
          <a:lstStyle/>
          <a:p>
            <a:fld id="{B9FD18AB-BEFC-40C6-8948-05D5E33924D5}" type="slidenum">
              <a:rPr lang="en-CA" smtClean="0"/>
              <a:t>7</a:t>
            </a:fld>
            <a:endParaRPr lang="en-CA"/>
          </a:p>
        </p:txBody>
      </p:sp>
    </p:spTree>
    <p:extLst>
      <p:ext uri="{BB962C8B-B14F-4D97-AF65-F5344CB8AC3E}">
        <p14:creationId xmlns:p14="http://schemas.microsoft.com/office/powerpoint/2010/main" val="11073127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9D3B4D-F76B-8D39-CF77-7000BB8892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2C13B8-F436-EAF7-58A7-6EC9E86517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94DDD8-88A3-ECFF-EC88-3297326B1F06}"/>
              </a:ext>
            </a:extLst>
          </p:cNvPr>
          <p:cNvSpPr>
            <a:spLocks noGrp="1"/>
          </p:cNvSpPr>
          <p:nvPr>
            <p:ph type="body" idx="1"/>
          </p:nvPr>
        </p:nvSpPr>
        <p:spPr/>
        <p:txBody>
          <a:bodyPr/>
          <a:lstStyle/>
          <a:p>
            <a:r>
              <a:rPr lang="en-US" sz="1200">
                <a:solidFill>
                  <a:schemeClr val="tx2"/>
                </a:solidFill>
              </a:rPr>
              <a:t>You task is to complete as many of the 5 test cases as possible.</a:t>
            </a:r>
          </a:p>
          <a:p>
            <a:r>
              <a:rPr lang="en-US" sz="1200">
                <a:solidFill>
                  <a:schemeClr val="tx2"/>
                </a:solidFill>
              </a:rPr>
              <a:t>Instead of processing real packets, we will just use some simple integers to simulate the behavior of how a real router is going to process the packets.</a:t>
            </a:r>
          </a:p>
          <a:p>
            <a:endParaRPr lang="en-US" sz="1200">
              <a:solidFill>
                <a:schemeClr val="tx2"/>
              </a:solidFill>
            </a:endParaRPr>
          </a:p>
          <a:p>
            <a:r>
              <a:rPr lang="en-US" sz="1200">
                <a:solidFill>
                  <a:schemeClr val="tx2"/>
                </a:solidFill>
              </a:rPr>
              <a:t>Now let us revisit the 5 use cases and use our “simulated” integer outputs as examples for input/output.</a:t>
            </a:r>
          </a:p>
          <a:p>
            <a:endParaRPr lang="en-US"/>
          </a:p>
        </p:txBody>
      </p:sp>
      <p:sp>
        <p:nvSpPr>
          <p:cNvPr id="4" name="Slide Number Placeholder 3">
            <a:extLst>
              <a:ext uri="{FF2B5EF4-FFF2-40B4-BE49-F238E27FC236}">
                <a16:creationId xmlns:a16="http://schemas.microsoft.com/office/drawing/2014/main" id="{CCD0AAD1-F13D-32AF-C1F7-24F8F9332FB9}"/>
              </a:ext>
            </a:extLst>
          </p:cNvPr>
          <p:cNvSpPr>
            <a:spLocks noGrp="1"/>
          </p:cNvSpPr>
          <p:nvPr>
            <p:ph type="sldNum" sz="quarter" idx="5"/>
          </p:nvPr>
        </p:nvSpPr>
        <p:spPr/>
        <p:txBody>
          <a:bodyPr/>
          <a:lstStyle/>
          <a:p>
            <a:fld id="{B9FD18AB-BEFC-40C6-8948-05D5E33924D5}" type="slidenum">
              <a:rPr lang="en-CA" smtClean="0"/>
              <a:t>8</a:t>
            </a:fld>
            <a:endParaRPr lang="en-CA"/>
          </a:p>
        </p:txBody>
      </p:sp>
    </p:spTree>
    <p:extLst>
      <p:ext uri="{BB962C8B-B14F-4D97-AF65-F5344CB8AC3E}">
        <p14:creationId xmlns:p14="http://schemas.microsoft.com/office/powerpoint/2010/main" val="3220626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F6FFD4-49C1-3D52-4137-2B818C2FAA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F949F4-53C5-769F-31E2-A849C294F5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3A0163-710F-F94E-E49A-CED9211F418A}"/>
              </a:ext>
            </a:extLst>
          </p:cNvPr>
          <p:cNvSpPr>
            <a:spLocks noGrp="1"/>
          </p:cNvSpPr>
          <p:nvPr>
            <p:ph type="body" idx="1"/>
          </p:nvPr>
        </p:nvSpPr>
        <p:spPr/>
        <p:txBody>
          <a:bodyPr/>
          <a:lstStyle/>
          <a:p>
            <a:r>
              <a:rPr lang="en-US" sz="1200">
                <a:solidFill>
                  <a:schemeClr val="tx2"/>
                </a:solidFill>
              </a:rPr>
              <a:t>You task is to complete as many of the 5 test cases as possible.</a:t>
            </a:r>
          </a:p>
          <a:p>
            <a:r>
              <a:rPr lang="en-US" sz="1200">
                <a:solidFill>
                  <a:schemeClr val="tx2"/>
                </a:solidFill>
              </a:rPr>
              <a:t>Instead of processing real packets, we will just use some simple integers to simulate the behavior of how a real router is going to process the packets.</a:t>
            </a:r>
          </a:p>
          <a:p>
            <a:endParaRPr lang="en-US" sz="1200">
              <a:solidFill>
                <a:schemeClr val="tx2"/>
              </a:solidFill>
            </a:endParaRPr>
          </a:p>
          <a:p>
            <a:r>
              <a:rPr lang="en-US" sz="1200">
                <a:solidFill>
                  <a:schemeClr val="tx2"/>
                </a:solidFill>
              </a:rPr>
              <a:t>Now let us revisit the 5 use cases and use our “simulated” integer outputs as examples for input/output.</a:t>
            </a:r>
          </a:p>
          <a:p>
            <a:endParaRPr lang="en-US"/>
          </a:p>
        </p:txBody>
      </p:sp>
      <p:sp>
        <p:nvSpPr>
          <p:cNvPr id="4" name="Slide Number Placeholder 3">
            <a:extLst>
              <a:ext uri="{FF2B5EF4-FFF2-40B4-BE49-F238E27FC236}">
                <a16:creationId xmlns:a16="http://schemas.microsoft.com/office/drawing/2014/main" id="{F86CC226-1858-BBC6-D3BF-09AF71F7BCCA}"/>
              </a:ext>
            </a:extLst>
          </p:cNvPr>
          <p:cNvSpPr>
            <a:spLocks noGrp="1"/>
          </p:cNvSpPr>
          <p:nvPr>
            <p:ph type="sldNum" sz="quarter" idx="5"/>
          </p:nvPr>
        </p:nvSpPr>
        <p:spPr/>
        <p:txBody>
          <a:bodyPr/>
          <a:lstStyle/>
          <a:p>
            <a:fld id="{B9FD18AB-BEFC-40C6-8948-05D5E33924D5}" type="slidenum">
              <a:rPr lang="en-CA" smtClean="0"/>
              <a:t>9</a:t>
            </a:fld>
            <a:endParaRPr lang="en-CA"/>
          </a:p>
        </p:txBody>
      </p:sp>
    </p:spTree>
    <p:extLst>
      <p:ext uri="{BB962C8B-B14F-4D97-AF65-F5344CB8AC3E}">
        <p14:creationId xmlns:p14="http://schemas.microsoft.com/office/powerpoint/2010/main" val="3453903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F58D1D-AED8-9786-8CDF-53B9D128BB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9696DF-C5FB-FE54-D24B-74BA96F36D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8044EF-101B-D125-5B32-0AE6CFFC68A3}"/>
              </a:ext>
            </a:extLst>
          </p:cNvPr>
          <p:cNvSpPr>
            <a:spLocks noGrp="1"/>
          </p:cNvSpPr>
          <p:nvPr>
            <p:ph type="body" idx="1"/>
          </p:nvPr>
        </p:nvSpPr>
        <p:spPr/>
        <p:txBody>
          <a:bodyPr/>
          <a:lstStyle/>
          <a:p>
            <a:r>
              <a:rPr lang="en-US" sz="1200"/>
              <a:t>Recall: Running simulation.py produces a file called </a:t>
            </a:r>
            <a:r>
              <a:rPr lang="en-US" sz="1200" b="1"/>
              <a:t>StatefulHardware.txt</a:t>
            </a:r>
            <a:r>
              <a:rPr lang="en-US" sz="1200"/>
              <a:t>. This file simulates the hardware by storing its state values, control values, and signal values. </a:t>
            </a:r>
          </a:p>
          <a:p>
            <a:r>
              <a:rPr lang="en-US" sz="1200"/>
              <a:t>In that txt file we have 4 integers separated by “,” </a:t>
            </a:r>
          </a:p>
          <a:p>
            <a:r>
              <a:rPr lang="en-US" sz="1200"/>
              <a:t>a, b, c, d</a:t>
            </a:r>
          </a:p>
          <a:p>
            <a:r>
              <a:rPr lang="en-US" sz="1200"/>
              <a:t>p, q, m, n</a:t>
            </a:r>
          </a:p>
          <a:p>
            <a:endParaRPr lang="en-US" sz="1200"/>
          </a:p>
          <a:p>
            <a:r>
              <a:rPr lang="en-US" sz="1200"/>
              <a:t>For example, for an instance of </a:t>
            </a:r>
            <a:r>
              <a:rPr lang="en-US" sz="1200" err="1"/>
              <a:t>StatefulHardware.txt’s</a:t>
            </a:r>
            <a:br>
              <a:rPr lang="en-US" sz="1200"/>
            </a:br>
            <a:r>
              <a:rPr lang="en-US" sz="1200"/>
              <a:t>1, 2, 3, 4</a:t>
            </a:r>
          </a:p>
          <a:p>
            <a:r>
              <a:rPr lang="en-US" sz="1200"/>
              <a:t>2, 3, 5, 7</a:t>
            </a:r>
          </a:p>
          <a:p>
            <a:endParaRPr lang="en-US" sz="1200"/>
          </a:p>
          <a:p>
            <a:r>
              <a:rPr lang="en-US" sz="1200">
                <a:highlight>
                  <a:srgbClr val="FFFF00"/>
                </a:highlight>
              </a:rPr>
              <a:t>We will calculate f(txt file) = </a:t>
            </a:r>
            <a:r>
              <a:rPr lang="en-US" sz="1200" err="1">
                <a:highlight>
                  <a:srgbClr val="FFFF00"/>
                </a:highlight>
              </a:rPr>
              <a:t>p^a</a:t>
            </a:r>
            <a:r>
              <a:rPr lang="en-US" sz="1200">
                <a:highlight>
                  <a:srgbClr val="FFFF00"/>
                </a:highlight>
              </a:rPr>
              <a:t> * </a:t>
            </a:r>
            <a:r>
              <a:rPr lang="en-US" sz="1200" err="1">
                <a:highlight>
                  <a:srgbClr val="FFFF00"/>
                </a:highlight>
              </a:rPr>
              <a:t>q^b</a:t>
            </a:r>
            <a:r>
              <a:rPr lang="en-US" sz="1200">
                <a:highlight>
                  <a:srgbClr val="FFFF00"/>
                </a:highlight>
              </a:rPr>
              <a:t> * </a:t>
            </a:r>
            <a:r>
              <a:rPr lang="en-US" sz="1200" err="1">
                <a:highlight>
                  <a:srgbClr val="FFFF00"/>
                </a:highlight>
              </a:rPr>
              <a:t>m^c</a:t>
            </a:r>
            <a:r>
              <a:rPr lang="en-US" sz="1200">
                <a:highlight>
                  <a:srgbClr val="FFFF00"/>
                </a:highlight>
              </a:rPr>
              <a:t> * </a:t>
            </a:r>
            <a:r>
              <a:rPr lang="en-US" sz="1200" err="1">
                <a:highlight>
                  <a:srgbClr val="FFFF00"/>
                </a:highlight>
              </a:rPr>
              <a:t>n^d</a:t>
            </a:r>
            <a:r>
              <a:rPr lang="en-US" sz="1200">
                <a:highlight>
                  <a:srgbClr val="FFFF00"/>
                </a:highlight>
              </a:rPr>
              <a:t>.</a:t>
            </a:r>
          </a:p>
          <a:p>
            <a:r>
              <a:rPr lang="en-US" sz="1200">
                <a:highlight>
                  <a:srgbClr val="FFFF00"/>
                </a:highlight>
              </a:rPr>
              <a:t>= 2^1 * 3^2 *5^3*7^4</a:t>
            </a:r>
          </a:p>
          <a:p>
            <a:r>
              <a:rPr lang="en-US" sz="1200"/>
              <a:t>And Given a random start time of our program, you will start to get a sequence of output numbers of snapshots of f(</a:t>
            </a:r>
            <a:r>
              <a:rPr lang="en-US" sz="1200" err="1"/>
              <a:t>a,b,c,d</a:t>
            </a:r>
            <a:r>
              <a:rPr lang="en-US" sz="1200"/>
              <a:t>) and we will use that sequence to verify your program behavior is correct.</a:t>
            </a:r>
          </a:p>
          <a:p>
            <a:endParaRPr lang="en-US" sz="1200"/>
          </a:p>
          <a:p>
            <a:pPr algn="ctr"/>
            <a:endParaRPr lang="en-US" sz="600"/>
          </a:p>
          <a:p>
            <a:endParaRPr lang="en-US"/>
          </a:p>
        </p:txBody>
      </p:sp>
      <p:sp>
        <p:nvSpPr>
          <p:cNvPr id="4" name="Slide Number Placeholder 3">
            <a:extLst>
              <a:ext uri="{FF2B5EF4-FFF2-40B4-BE49-F238E27FC236}">
                <a16:creationId xmlns:a16="http://schemas.microsoft.com/office/drawing/2014/main" id="{F9F56533-247A-612A-3F93-F176D7B35256}"/>
              </a:ext>
            </a:extLst>
          </p:cNvPr>
          <p:cNvSpPr>
            <a:spLocks noGrp="1"/>
          </p:cNvSpPr>
          <p:nvPr>
            <p:ph type="sldNum" sz="quarter" idx="5"/>
          </p:nvPr>
        </p:nvSpPr>
        <p:spPr/>
        <p:txBody>
          <a:bodyPr/>
          <a:lstStyle/>
          <a:p>
            <a:fld id="{B9FD18AB-BEFC-40C6-8948-05D5E33924D5}" type="slidenum">
              <a:rPr lang="en-CA" smtClean="0"/>
              <a:t>10</a:t>
            </a:fld>
            <a:endParaRPr lang="en-CA"/>
          </a:p>
        </p:txBody>
      </p:sp>
    </p:spTree>
    <p:extLst>
      <p:ext uri="{BB962C8B-B14F-4D97-AF65-F5344CB8AC3E}">
        <p14:creationId xmlns:p14="http://schemas.microsoft.com/office/powerpoint/2010/main" val="3647469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F1594-B8DB-FEDE-4861-B7BB1B1472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66C37BA7-CDF8-16DC-47B8-E843D6FFE2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87D3DEC4-8045-8FBB-22EE-82A42DD12C8E}"/>
              </a:ext>
            </a:extLst>
          </p:cNvPr>
          <p:cNvSpPr>
            <a:spLocks noGrp="1"/>
          </p:cNvSpPr>
          <p:nvPr>
            <p:ph type="dt" sz="half" idx="10"/>
          </p:nvPr>
        </p:nvSpPr>
        <p:spPr/>
        <p:txBody>
          <a:bodyPr/>
          <a:lstStyle/>
          <a:p>
            <a:fld id="{521EB3F8-CB3E-47AF-9B7F-409C481029CA}" type="datetimeFigureOut">
              <a:rPr lang="en-CA" smtClean="0"/>
              <a:t>2025-03-11</a:t>
            </a:fld>
            <a:endParaRPr lang="en-CA"/>
          </a:p>
        </p:txBody>
      </p:sp>
      <p:sp>
        <p:nvSpPr>
          <p:cNvPr id="5" name="Footer Placeholder 4">
            <a:extLst>
              <a:ext uri="{FF2B5EF4-FFF2-40B4-BE49-F238E27FC236}">
                <a16:creationId xmlns:a16="http://schemas.microsoft.com/office/drawing/2014/main" id="{A84EEFAD-1E8B-3F35-D736-9EB8758AAF5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64B427C-FC2E-75E4-608F-A5A994D26770}"/>
              </a:ext>
            </a:extLst>
          </p:cNvPr>
          <p:cNvSpPr>
            <a:spLocks noGrp="1"/>
          </p:cNvSpPr>
          <p:nvPr>
            <p:ph type="sldNum" sz="quarter" idx="12"/>
          </p:nvPr>
        </p:nvSpPr>
        <p:spPr/>
        <p:txBody>
          <a:bodyPr/>
          <a:lstStyle/>
          <a:p>
            <a:fld id="{E8CBDECF-9C60-405B-B082-DE858EAB6CE8}" type="slidenum">
              <a:rPr lang="en-CA" smtClean="0"/>
              <a:t>‹#›</a:t>
            </a:fld>
            <a:endParaRPr lang="en-CA"/>
          </a:p>
        </p:txBody>
      </p:sp>
    </p:spTree>
    <p:extLst>
      <p:ext uri="{BB962C8B-B14F-4D97-AF65-F5344CB8AC3E}">
        <p14:creationId xmlns:p14="http://schemas.microsoft.com/office/powerpoint/2010/main" val="13714231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4F35D-4BBA-2E0B-51B8-831AD7FBA1AF}"/>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525D55E3-FB60-B6D1-E0F9-6F02AABB38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E738969-D7E0-42A0-D7DA-8F23763E20B4}"/>
              </a:ext>
            </a:extLst>
          </p:cNvPr>
          <p:cNvSpPr>
            <a:spLocks noGrp="1"/>
          </p:cNvSpPr>
          <p:nvPr>
            <p:ph type="dt" sz="half" idx="10"/>
          </p:nvPr>
        </p:nvSpPr>
        <p:spPr/>
        <p:txBody>
          <a:bodyPr/>
          <a:lstStyle/>
          <a:p>
            <a:fld id="{521EB3F8-CB3E-47AF-9B7F-409C481029CA}" type="datetimeFigureOut">
              <a:rPr lang="en-CA" smtClean="0"/>
              <a:t>2025-03-11</a:t>
            </a:fld>
            <a:endParaRPr lang="en-CA"/>
          </a:p>
        </p:txBody>
      </p:sp>
      <p:sp>
        <p:nvSpPr>
          <p:cNvPr id="5" name="Footer Placeholder 4">
            <a:extLst>
              <a:ext uri="{FF2B5EF4-FFF2-40B4-BE49-F238E27FC236}">
                <a16:creationId xmlns:a16="http://schemas.microsoft.com/office/drawing/2014/main" id="{62AC941F-EE6B-02B1-9994-E41B10087B3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AFB0AE6-6307-61F4-06DA-95451F2E5351}"/>
              </a:ext>
            </a:extLst>
          </p:cNvPr>
          <p:cNvSpPr>
            <a:spLocks noGrp="1"/>
          </p:cNvSpPr>
          <p:nvPr>
            <p:ph type="sldNum" sz="quarter" idx="12"/>
          </p:nvPr>
        </p:nvSpPr>
        <p:spPr/>
        <p:txBody>
          <a:bodyPr/>
          <a:lstStyle/>
          <a:p>
            <a:fld id="{E8CBDECF-9C60-405B-B082-DE858EAB6CE8}" type="slidenum">
              <a:rPr lang="en-CA" smtClean="0"/>
              <a:t>‹#›</a:t>
            </a:fld>
            <a:endParaRPr lang="en-CA"/>
          </a:p>
        </p:txBody>
      </p:sp>
    </p:spTree>
    <p:extLst>
      <p:ext uri="{BB962C8B-B14F-4D97-AF65-F5344CB8AC3E}">
        <p14:creationId xmlns:p14="http://schemas.microsoft.com/office/powerpoint/2010/main" val="129006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5C6BC79-184A-224A-949A-2A0F15A3F25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5BFCD93-C63C-BDEE-6179-98E69234CBE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7999BD5-5052-8719-3209-301498F6C7D4}"/>
              </a:ext>
            </a:extLst>
          </p:cNvPr>
          <p:cNvSpPr>
            <a:spLocks noGrp="1"/>
          </p:cNvSpPr>
          <p:nvPr>
            <p:ph type="dt" sz="half" idx="10"/>
          </p:nvPr>
        </p:nvSpPr>
        <p:spPr/>
        <p:txBody>
          <a:bodyPr/>
          <a:lstStyle/>
          <a:p>
            <a:fld id="{521EB3F8-CB3E-47AF-9B7F-409C481029CA}" type="datetimeFigureOut">
              <a:rPr lang="en-CA" smtClean="0"/>
              <a:t>2025-03-11</a:t>
            </a:fld>
            <a:endParaRPr lang="en-CA"/>
          </a:p>
        </p:txBody>
      </p:sp>
      <p:sp>
        <p:nvSpPr>
          <p:cNvPr id="5" name="Footer Placeholder 4">
            <a:extLst>
              <a:ext uri="{FF2B5EF4-FFF2-40B4-BE49-F238E27FC236}">
                <a16:creationId xmlns:a16="http://schemas.microsoft.com/office/drawing/2014/main" id="{7E72BC4B-D682-93FF-796D-080535C8B7F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CDD4B29-06F0-43DC-57B8-D6218F4F0472}"/>
              </a:ext>
            </a:extLst>
          </p:cNvPr>
          <p:cNvSpPr>
            <a:spLocks noGrp="1"/>
          </p:cNvSpPr>
          <p:nvPr>
            <p:ph type="sldNum" sz="quarter" idx="12"/>
          </p:nvPr>
        </p:nvSpPr>
        <p:spPr/>
        <p:txBody>
          <a:bodyPr/>
          <a:lstStyle/>
          <a:p>
            <a:fld id="{E8CBDECF-9C60-405B-B082-DE858EAB6CE8}" type="slidenum">
              <a:rPr lang="en-CA" smtClean="0"/>
              <a:t>‹#›</a:t>
            </a:fld>
            <a:endParaRPr lang="en-CA"/>
          </a:p>
        </p:txBody>
      </p:sp>
    </p:spTree>
    <p:extLst>
      <p:ext uri="{BB962C8B-B14F-4D97-AF65-F5344CB8AC3E}">
        <p14:creationId xmlns:p14="http://schemas.microsoft.com/office/powerpoint/2010/main" val="34829124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6" y="0"/>
            <a:ext cx="12195178" cy="6858000"/>
          </a:xfrm>
          <a:prstGeom prst="rect">
            <a:avLst/>
          </a:prstGeom>
        </p:spPr>
      </p:pic>
      <p:sp>
        <p:nvSpPr>
          <p:cNvPr id="7" name="Rectangle 2"/>
          <p:cNvSpPr>
            <a:spLocks noGrp="1" noChangeArrowheads="1"/>
          </p:cNvSpPr>
          <p:nvPr>
            <p:ph type="ctrTitle"/>
          </p:nvPr>
        </p:nvSpPr>
        <p:spPr>
          <a:xfrm>
            <a:off x="320122" y="1391890"/>
            <a:ext cx="5487829" cy="1371600"/>
          </a:xfrm>
        </p:spPr>
        <p:txBody>
          <a:bodyPr anchor="b"/>
          <a:lstStyle>
            <a:lvl1pPr>
              <a:defRPr sz="2800" b="0">
                <a:solidFill>
                  <a:schemeClr val="tx2"/>
                </a:solidFill>
              </a:defRPr>
            </a:lvl1pPr>
          </a:lstStyle>
          <a:p>
            <a:r>
              <a:rPr lang="en-US"/>
              <a:t>Click to edit Master title style</a:t>
            </a:r>
          </a:p>
        </p:txBody>
      </p:sp>
      <p:sp>
        <p:nvSpPr>
          <p:cNvPr id="8" name="Rectangle 3"/>
          <p:cNvSpPr>
            <a:spLocks noGrp="1" noChangeArrowheads="1"/>
          </p:cNvSpPr>
          <p:nvPr>
            <p:ph type="subTitle" idx="1" hasCustomPrompt="1"/>
          </p:nvPr>
        </p:nvSpPr>
        <p:spPr>
          <a:xfrm>
            <a:off x="320122" y="3653906"/>
            <a:ext cx="5487829" cy="1371600"/>
          </a:xfrm>
          <a:prstGeom prst="rect">
            <a:avLst/>
          </a:prstGeom>
        </p:spPr>
        <p:txBody>
          <a:bodyPr/>
          <a:lstStyle>
            <a:lvl1pPr>
              <a:spcBef>
                <a:spcPts val="0"/>
              </a:spcBef>
              <a:spcAft>
                <a:spcPts val="200"/>
              </a:spcAft>
              <a:buNone/>
              <a:defRPr sz="1600" b="0">
                <a:solidFill>
                  <a:schemeClr val="tx2"/>
                </a:solidFill>
              </a:defRPr>
            </a:lvl1pPr>
          </a:lstStyle>
          <a:p>
            <a:r>
              <a:rPr lang="en-US"/>
              <a:t>Click to edit Master presenter style</a:t>
            </a:r>
          </a:p>
        </p:txBody>
      </p:sp>
      <p:sp>
        <p:nvSpPr>
          <p:cNvPr id="9" name="Text Placeholder 2"/>
          <p:cNvSpPr>
            <a:spLocks noGrp="1"/>
          </p:cNvSpPr>
          <p:nvPr>
            <p:ph type="body" sz="quarter" idx="10" hasCustomPrompt="1"/>
          </p:nvPr>
        </p:nvSpPr>
        <p:spPr>
          <a:xfrm>
            <a:off x="320122" y="2763490"/>
            <a:ext cx="5487829" cy="914400"/>
          </a:xfrm>
          <a:prstGeom prst="rect">
            <a:avLst/>
          </a:prstGeom>
        </p:spPr>
        <p:txBody>
          <a:bodyPr>
            <a:noAutofit/>
          </a:bodyPr>
          <a:lstStyle>
            <a:lvl1pPr marL="0" indent="0">
              <a:buNone/>
              <a:defRPr sz="2000" b="0">
                <a:solidFill>
                  <a:schemeClr val="tx2"/>
                </a:solidFill>
              </a:defRPr>
            </a:lvl1pPr>
          </a:lstStyle>
          <a:p>
            <a:pPr lvl="0"/>
            <a:r>
              <a:rPr lang="en-US"/>
              <a:t>Click to edit Master subtitle styles</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20125" y="665516"/>
            <a:ext cx="1829276" cy="713823"/>
          </a:xfrm>
          <a:prstGeom prst="rect">
            <a:avLst/>
          </a:prstGeom>
        </p:spPr>
      </p:pic>
      <p:sp>
        <p:nvSpPr>
          <p:cNvPr id="12" name="Footer Placeholder 3"/>
          <p:cNvSpPr txBox="1">
            <a:spLocks/>
          </p:cNvSpPr>
          <p:nvPr userDrawn="1"/>
        </p:nvSpPr>
        <p:spPr>
          <a:xfrm>
            <a:off x="320129" y="6469412"/>
            <a:ext cx="5030511" cy="365125"/>
          </a:xfrm>
          <a:prstGeom prst="rect">
            <a:avLst/>
          </a:prstGeom>
        </p:spPr>
        <p:txBody>
          <a:bodyPr vert="horz" lIns="0" tIns="45720" rIns="91440" bIns="45720" rtlCol="0" anchor="ctr"/>
          <a:lstStyle>
            <a:defPPr>
              <a:defRPr lang="en-US"/>
            </a:defPPr>
            <a:lvl1pPr marL="0" algn="l" defTabSz="914400" rtl="0" eaLnBrk="1" latinLnBrk="0" hangingPunct="1">
              <a:defRPr sz="7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700">
                <a:solidFill>
                  <a:schemeClr val="tx2"/>
                </a:solidFill>
                <a:latin typeface="Arial"/>
              </a:rPr>
              <a:t>Copyright © </a:t>
            </a:r>
            <a:r>
              <a:rPr lang="en-US" sz="700" err="1">
                <a:solidFill>
                  <a:schemeClr val="tx2"/>
                </a:solidFill>
                <a:latin typeface="Arial"/>
              </a:rPr>
              <a:t>Ciena</a:t>
            </a:r>
            <a:r>
              <a:rPr lang="en-US" sz="700">
                <a:solidFill>
                  <a:schemeClr val="tx2"/>
                </a:solidFill>
                <a:latin typeface="Arial"/>
              </a:rPr>
              <a:t> Corporation 2016. All rights reserved. Confidential &amp; Proprietary.</a:t>
            </a:r>
          </a:p>
        </p:txBody>
      </p:sp>
    </p:spTree>
    <p:extLst>
      <p:ext uri="{BB962C8B-B14F-4D97-AF65-F5344CB8AC3E}">
        <p14:creationId xmlns:p14="http://schemas.microsoft.com/office/powerpoint/2010/main" val="407912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D69DD-E8E1-AAFB-36E9-DFC53A64E853}"/>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4BBAAD2-3B06-A4C7-AF90-3D30FF64C2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D73BD80-A962-D9C4-0DE2-1C2C8FB1B6A1}"/>
              </a:ext>
            </a:extLst>
          </p:cNvPr>
          <p:cNvSpPr>
            <a:spLocks noGrp="1"/>
          </p:cNvSpPr>
          <p:nvPr>
            <p:ph type="dt" sz="half" idx="10"/>
          </p:nvPr>
        </p:nvSpPr>
        <p:spPr/>
        <p:txBody>
          <a:bodyPr/>
          <a:lstStyle/>
          <a:p>
            <a:fld id="{521EB3F8-CB3E-47AF-9B7F-409C481029CA}" type="datetimeFigureOut">
              <a:rPr lang="en-CA" smtClean="0"/>
              <a:t>2025-03-11</a:t>
            </a:fld>
            <a:endParaRPr lang="en-CA"/>
          </a:p>
        </p:txBody>
      </p:sp>
      <p:sp>
        <p:nvSpPr>
          <p:cNvPr id="5" name="Footer Placeholder 4">
            <a:extLst>
              <a:ext uri="{FF2B5EF4-FFF2-40B4-BE49-F238E27FC236}">
                <a16:creationId xmlns:a16="http://schemas.microsoft.com/office/drawing/2014/main" id="{CC7D7A4B-6A52-E736-5958-D265D5EBBBE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7AEA2A7-8DC0-04BE-C71C-2878A0527EB5}"/>
              </a:ext>
            </a:extLst>
          </p:cNvPr>
          <p:cNvSpPr>
            <a:spLocks noGrp="1"/>
          </p:cNvSpPr>
          <p:nvPr>
            <p:ph type="sldNum" sz="quarter" idx="12"/>
          </p:nvPr>
        </p:nvSpPr>
        <p:spPr/>
        <p:txBody>
          <a:bodyPr/>
          <a:lstStyle/>
          <a:p>
            <a:fld id="{E8CBDECF-9C60-405B-B082-DE858EAB6CE8}" type="slidenum">
              <a:rPr lang="en-CA" smtClean="0"/>
              <a:t>‹#›</a:t>
            </a:fld>
            <a:endParaRPr lang="en-CA"/>
          </a:p>
        </p:txBody>
      </p:sp>
    </p:spTree>
    <p:extLst>
      <p:ext uri="{BB962C8B-B14F-4D97-AF65-F5344CB8AC3E}">
        <p14:creationId xmlns:p14="http://schemas.microsoft.com/office/powerpoint/2010/main" val="3868598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E4084-C178-72A0-E028-ECB1B5B965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57DB0ACD-D5FD-5CC9-ACCE-59E7D31757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FD866C-B01D-4084-E6F8-B6BAA0438A93}"/>
              </a:ext>
            </a:extLst>
          </p:cNvPr>
          <p:cNvSpPr>
            <a:spLocks noGrp="1"/>
          </p:cNvSpPr>
          <p:nvPr>
            <p:ph type="dt" sz="half" idx="10"/>
          </p:nvPr>
        </p:nvSpPr>
        <p:spPr/>
        <p:txBody>
          <a:bodyPr/>
          <a:lstStyle/>
          <a:p>
            <a:fld id="{521EB3F8-CB3E-47AF-9B7F-409C481029CA}" type="datetimeFigureOut">
              <a:rPr lang="en-CA" smtClean="0"/>
              <a:t>2025-03-11</a:t>
            </a:fld>
            <a:endParaRPr lang="en-CA"/>
          </a:p>
        </p:txBody>
      </p:sp>
      <p:sp>
        <p:nvSpPr>
          <p:cNvPr id="5" name="Footer Placeholder 4">
            <a:extLst>
              <a:ext uri="{FF2B5EF4-FFF2-40B4-BE49-F238E27FC236}">
                <a16:creationId xmlns:a16="http://schemas.microsoft.com/office/drawing/2014/main" id="{04A2712C-207D-C0DA-30C8-EE37915683D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D32C7B6-8F2F-47C7-2680-3A3DA0D6E022}"/>
              </a:ext>
            </a:extLst>
          </p:cNvPr>
          <p:cNvSpPr>
            <a:spLocks noGrp="1"/>
          </p:cNvSpPr>
          <p:nvPr>
            <p:ph type="sldNum" sz="quarter" idx="12"/>
          </p:nvPr>
        </p:nvSpPr>
        <p:spPr/>
        <p:txBody>
          <a:bodyPr/>
          <a:lstStyle/>
          <a:p>
            <a:fld id="{E8CBDECF-9C60-405B-B082-DE858EAB6CE8}" type="slidenum">
              <a:rPr lang="en-CA" smtClean="0"/>
              <a:t>‹#›</a:t>
            </a:fld>
            <a:endParaRPr lang="en-CA"/>
          </a:p>
        </p:txBody>
      </p:sp>
    </p:spTree>
    <p:extLst>
      <p:ext uri="{BB962C8B-B14F-4D97-AF65-F5344CB8AC3E}">
        <p14:creationId xmlns:p14="http://schemas.microsoft.com/office/powerpoint/2010/main" val="11993349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3E5FC-F0A6-1060-EFEF-4409DDAD8BE7}"/>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512CB3CD-1A98-5D08-5036-2C18540E39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E92997C8-2CB0-E553-E7EF-8DD658987C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5AC13B6F-C278-EB6F-B006-F6DC9B2CC5E2}"/>
              </a:ext>
            </a:extLst>
          </p:cNvPr>
          <p:cNvSpPr>
            <a:spLocks noGrp="1"/>
          </p:cNvSpPr>
          <p:nvPr>
            <p:ph type="dt" sz="half" idx="10"/>
          </p:nvPr>
        </p:nvSpPr>
        <p:spPr/>
        <p:txBody>
          <a:bodyPr/>
          <a:lstStyle/>
          <a:p>
            <a:fld id="{521EB3F8-CB3E-47AF-9B7F-409C481029CA}" type="datetimeFigureOut">
              <a:rPr lang="en-CA" smtClean="0"/>
              <a:t>2025-03-11</a:t>
            </a:fld>
            <a:endParaRPr lang="en-CA"/>
          </a:p>
        </p:txBody>
      </p:sp>
      <p:sp>
        <p:nvSpPr>
          <p:cNvPr id="6" name="Footer Placeholder 5">
            <a:extLst>
              <a:ext uri="{FF2B5EF4-FFF2-40B4-BE49-F238E27FC236}">
                <a16:creationId xmlns:a16="http://schemas.microsoft.com/office/drawing/2014/main" id="{49305069-88B8-E7A1-0452-A116C97BABEE}"/>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49DA9CF-1C4E-E270-CCB5-2B764655BC94}"/>
              </a:ext>
            </a:extLst>
          </p:cNvPr>
          <p:cNvSpPr>
            <a:spLocks noGrp="1"/>
          </p:cNvSpPr>
          <p:nvPr>
            <p:ph type="sldNum" sz="quarter" idx="12"/>
          </p:nvPr>
        </p:nvSpPr>
        <p:spPr/>
        <p:txBody>
          <a:bodyPr/>
          <a:lstStyle/>
          <a:p>
            <a:fld id="{E8CBDECF-9C60-405B-B082-DE858EAB6CE8}" type="slidenum">
              <a:rPr lang="en-CA" smtClean="0"/>
              <a:t>‹#›</a:t>
            </a:fld>
            <a:endParaRPr lang="en-CA"/>
          </a:p>
        </p:txBody>
      </p:sp>
    </p:spTree>
    <p:extLst>
      <p:ext uri="{BB962C8B-B14F-4D97-AF65-F5344CB8AC3E}">
        <p14:creationId xmlns:p14="http://schemas.microsoft.com/office/powerpoint/2010/main" val="35688752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44467-3D00-2407-1905-1458112ADECD}"/>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705E51E-DF9B-33CD-A113-AB3CB7C159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77D28D9-2F7C-4E0F-8124-FF9FB269EF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761DB7DC-E217-3745-B9FD-D65C08503D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E9AFF5-1F1B-477A-53CF-A46ADEAA3AC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42B036FB-1111-1EA5-7B16-8C6DD8A7B97C}"/>
              </a:ext>
            </a:extLst>
          </p:cNvPr>
          <p:cNvSpPr>
            <a:spLocks noGrp="1"/>
          </p:cNvSpPr>
          <p:nvPr>
            <p:ph type="dt" sz="half" idx="10"/>
          </p:nvPr>
        </p:nvSpPr>
        <p:spPr/>
        <p:txBody>
          <a:bodyPr/>
          <a:lstStyle/>
          <a:p>
            <a:fld id="{521EB3F8-CB3E-47AF-9B7F-409C481029CA}" type="datetimeFigureOut">
              <a:rPr lang="en-CA" smtClean="0"/>
              <a:t>2025-03-11</a:t>
            </a:fld>
            <a:endParaRPr lang="en-CA"/>
          </a:p>
        </p:txBody>
      </p:sp>
      <p:sp>
        <p:nvSpPr>
          <p:cNvPr id="8" name="Footer Placeholder 7">
            <a:extLst>
              <a:ext uri="{FF2B5EF4-FFF2-40B4-BE49-F238E27FC236}">
                <a16:creationId xmlns:a16="http://schemas.microsoft.com/office/drawing/2014/main" id="{D7606238-7DF2-D606-AD1C-E052154DE735}"/>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ABD56038-DC67-5B3B-42FB-A9A933D193E3}"/>
              </a:ext>
            </a:extLst>
          </p:cNvPr>
          <p:cNvSpPr>
            <a:spLocks noGrp="1"/>
          </p:cNvSpPr>
          <p:nvPr>
            <p:ph type="sldNum" sz="quarter" idx="12"/>
          </p:nvPr>
        </p:nvSpPr>
        <p:spPr/>
        <p:txBody>
          <a:bodyPr/>
          <a:lstStyle/>
          <a:p>
            <a:fld id="{E8CBDECF-9C60-405B-B082-DE858EAB6CE8}" type="slidenum">
              <a:rPr lang="en-CA" smtClean="0"/>
              <a:t>‹#›</a:t>
            </a:fld>
            <a:endParaRPr lang="en-CA"/>
          </a:p>
        </p:txBody>
      </p:sp>
    </p:spTree>
    <p:extLst>
      <p:ext uri="{BB962C8B-B14F-4D97-AF65-F5344CB8AC3E}">
        <p14:creationId xmlns:p14="http://schemas.microsoft.com/office/powerpoint/2010/main" val="217421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B6B43-E16E-E061-4744-0B9B02E68BC0}"/>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F8C723A9-FEB8-56C8-CB03-1B551145A9B6}"/>
              </a:ext>
            </a:extLst>
          </p:cNvPr>
          <p:cNvSpPr>
            <a:spLocks noGrp="1"/>
          </p:cNvSpPr>
          <p:nvPr>
            <p:ph type="dt" sz="half" idx="10"/>
          </p:nvPr>
        </p:nvSpPr>
        <p:spPr/>
        <p:txBody>
          <a:bodyPr/>
          <a:lstStyle/>
          <a:p>
            <a:fld id="{521EB3F8-CB3E-47AF-9B7F-409C481029CA}" type="datetimeFigureOut">
              <a:rPr lang="en-CA" smtClean="0"/>
              <a:t>2025-03-11</a:t>
            </a:fld>
            <a:endParaRPr lang="en-CA"/>
          </a:p>
        </p:txBody>
      </p:sp>
      <p:sp>
        <p:nvSpPr>
          <p:cNvPr id="4" name="Footer Placeholder 3">
            <a:extLst>
              <a:ext uri="{FF2B5EF4-FFF2-40B4-BE49-F238E27FC236}">
                <a16:creationId xmlns:a16="http://schemas.microsoft.com/office/drawing/2014/main" id="{7906D2FD-2AC6-0094-DE21-2F7C06C80919}"/>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A3827D8E-2FC5-A6C0-7994-539A26DA43D9}"/>
              </a:ext>
            </a:extLst>
          </p:cNvPr>
          <p:cNvSpPr>
            <a:spLocks noGrp="1"/>
          </p:cNvSpPr>
          <p:nvPr>
            <p:ph type="sldNum" sz="quarter" idx="12"/>
          </p:nvPr>
        </p:nvSpPr>
        <p:spPr/>
        <p:txBody>
          <a:bodyPr/>
          <a:lstStyle/>
          <a:p>
            <a:fld id="{E8CBDECF-9C60-405B-B082-DE858EAB6CE8}" type="slidenum">
              <a:rPr lang="en-CA" smtClean="0"/>
              <a:t>‹#›</a:t>
            </a:fld>
            <a:endParaRPr lang="en-CA"/>
          </a:p>
        </p:txBody>
      </p:sp>
    </p:spTree>
    <p:extLst>
      <p:ext uri="{BB962C8B-B14F-4D97-AF65-F5344CB8AC3E}">
        <p14:creationId xmlns:p14="http://schemas.microsoft.com/office/powerpoint/2010/main" val="1222673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9E6953-461E-F13E-E30B-8FF461B67C28}"/>
              </a:ext>
            </a:extLst>
          </p:cNvPr>
          <p:cNvSpPr>
            <a:spLocks noGrp="1"/>
          </p:cNvSpPr>
          <p:nvPr>
            <p:ph type="dt" sz="half" idx="10"/>
          </p:nvPr>
        </p:nvSpPr>
        <p:spPr/>
        <p:txBody>
          <a:bodyPr/>
          <a:lstStyle/>
          <a:p>
            <a:fld id="{521EB3F8-CB3E-47AF-9B7F-409C481029CA}" type="datetimeFigureOut">
              <a:rPr lang="en-CA" smtClean="0"/>
              <a:t>2025-03-11</a:t>
            </a:fld>
            <a:endParaRPr lang="en-CA"/>
          </a:p>
        </p:txBody>
      </p:sp>
      <p:sp>
        <p:nvSpPr>
          <p:cNvPr id="3" name="Footer Placeholder 2">
            <a:extLst>
              <a:ext uri="{FF2B5EF4-FFF2-40B4-BE49-F238E27FC236}">
                <a16:creationId xmlns:a16="http://schemas.microsoft.com/office/drawing/2014/main" id="{E6356A11-EC88-500B-E760-36E303CEF59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AF21BE1F-D759-E2E1-B609-AED03E6C7E71}"/>
              </a:ext>
            </a:extLst>
          </p:cNvPr>
          <p:cNvSpPr>
            <a:spLocks noGrp="1"/>
          </p:cNvSpPr>
          <p:nvPr>
            <p:ph type="sldNum" sz="quarter" idx="12"/>
          </p:nvPr>
        </p:nvSpPr>
        <p:spPr/>
        <p:txBody>
          <a:bodyPr/>
          <a:lstStyle/>
          <a:p>
            <a:fld id="{E8CBDECF-9C60-405B-B082-DE858EAB6CE8}" type="slidenum">
              <a:rPr lang="en-CA" smtClean="0"/>
              <a:t>‹#›</a:t>
            </a:fld>
            <a:endParaRPr lang="en-CA"/>
          </a:p>
        </p:txBody>
      </p:sp>
    </p:spTree>
    <p:extLst>
      <p:ext uri="{BB962C8B-B14F-4D97-AF65-F5344CB8AC3E}">
        <p14:creationId xmlns:p14="http://schemas.microsoft.com/office/powerpoint/2010/main" val="40846827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A90D-64E8-7DAC-2DD5-823805B575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2A43F252-9C0A-2942-0162-218ECF4A9B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F46E4FD9-1E9F-B11B-CB43-7D7C336DB3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664386-0B31-3E14-9BBA-5F4BDCC94153}"/>
              </a:ext>
            </a:extLst>
          </p:cNvPr>
          <p:cNvSpPr>
            <a:spLocks noGrp="1"/>
          </p:cNvSpPr>
          <p:nvPr>
            <p:ph type="dt" sz="half" idx="10"/>
          </p:nvPr>
        </p:nvSpPr>
        <p:spPr/>
        <p:txBody>
          <a:bodyPr/>
          <a:lstStyle/>
          <a:p>
            <a:fld id="{521EB3F8-CB3E-47AF-9B7F-409C481029CA}" type="datetimeFigureOut">
              <a:rPr lang="en-CA" smtClean="0"/>
              <a:t>2025-03-11</a:t>
            </a:fld>
            <a:endParaRPr lang="en-CA"/>
          </a:p>
        </p:txBody>
      </p:sp>
      <p:sp>
        <p:nvSpPr>
          <p:cNvPr id="6" name="Footer Placeholder 5">
            <a:extLst>
              <a:ext uri="{FF2B5EF4-FFF2-40B4-BE49-F238E27FC236}">
                <a16:creationId xmlns:a16="http://schemas.microsoft.com/office/drawing/2014/main" id="{C29AA6DF-9E9D-F31C-60E7-5A2D5124DCC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D2665AD-F4E8-C368-09FF-8436B90DABA1}"/>
              </a:ext>
            </a:extLst>
          </p:cNvPr>
          <p:cNvSpPr>
            <a:spLocks noGrp="1"/>
          </p:cNvSpPr>
          <p:nvPr>
            <p:ph type="sldNum" sz="quarter" idx="12"/>
          </p:nvPr>
        </p:nvSpPr>
        <p:spPr/>
        <p:txBody>
          <a:bodyPr/>
          <a:lstStyle/>
          <a:p>
            <a:fld id="{E8CBDECF-9C60-405B-B082-DE858EAB6CE8}" type="slidenum">
              <a:rPr lang="en-CA" smtClean="0"/>
              <a:t>‹#›</a:t>
            </a:fld>
            <a:endParaRPr lang="en-CA"/>
          </a:p>
        </p:txBody>
      </p:sp>
    </p:spTree>
    <p:extLst>
      <p:ext uri="{BB962C8B-B14F-4D97-AF65-F5344CB8AC3E}">
        <p14:creationId xmlns:p14="http://schemas.microsoft.com/office/powerpoint/2010/main" val="3727964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8E491-2095-DE2E-8360-B55321CB2C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617711C4-5D44-B81C-D947-68DBE86C49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D22BE34-C375-FD09-8F80-66D8D8F73C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795704-F0DD-77C3-1F27-A17F43FE3C4F}"/>
              </a:ext>
            </a:extLst>
          </p:cNvPr>
          <p:cNvSpPr>
            <a:spLocks noGrp="1"/>
          </p:cNvSpPr>
          <p:nvPr>
            <p:ph type="dt" sz="half" idx="10"/>
          </p:nvPr>
        </p:nvSpPr>
        <p:spPr/>
        <p:txBody>
          <a:bodyPr/>
          <a:lstStyle/>
          <a:p>
            <a:fld id="{521EB3F8-CB3E-47AF-9B7F-409C481029CA}" type="datetimeFigureOut">
              <a:rPr lang="en-CA" smtClean="0"/>
              <a:t>2025-03-11</a:t>
            </a:fld>
            <a:endParaRPr lang="en-CA"/>
          </a:p>
        </p:txBody>
      </p:sp>
      <p:sp>
        <p:nvSpPr>
          <p:cNvPr id="6" name="Footer Placeholder 5">
            <a:extLst>
              <a:ext uri="{FF2B5EF4-FFF2-40B4-BE49-F238E27FC236}">
                <a16:creationId xmlns:a16="http://schemas.microsoft.com/office/drawing/2014/main" id="{5AEDC883-AF70-832B-7E3C-F79257F7D31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83A1D19C-9875-76B6-539A-B316AD333D79}"/>
              </a:ext>
            </a:extLst>
          </p:cNvPr>
          <p:cNvSpPr>
            <a:spLocks noGrp="1"/>
          </p:cNvSpPr>
          <p:nvPr>
            <p:ph type="sldNum" sz="quarter" idx="12"/>
          </p:nvPr>
        </p:nvSpPr>
        <p:spPr/>
        <p:txBody>
          <a:bodyPr/>
          <a:lstStyle/>
          <a:p>
            <a:fld id="{E8CBDECF-9C60-405B-B082-DE858EAB6CE8}" type="slidenum">
              <a:rPr lang="en-CA" smtClean="0"/>
              <a:t>‹#›</a:t>
            </a:fld>
            <a:endParaRPr lang="en-CA"/>
          </a:p>
        </p:txBody>
      </p:sp>
    </p:spTree>
    <p:extLst>
      <p:ext uri="{BB962C8B-B14F-4D97-AF65-F5344CB8AC3E}">
        <p14:creationId xmlns:p14="http://schemas.microsoft.com/office/powerpoint/2010/main" val="874490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B4455B-1501-E401-B119-2ADE1F1E85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8A5B0EE2-40A5-3C07-6023-E8618E65CA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C2148CA-ACA9-B617-9BE8-632E7EA4470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1EB3F8-CB3E-47AF-9B7F-409C481029CA}" type="datetimeFigureOut">
              <a:rPr lang="en-CA" smtClean="0"/>
              <a:t>2025-03-11</a:t>
            </a:fld>
            <a:endParaRPr lang="en-CA"/>
          </a:p>
        </p:txBody>
      </p:sp>
      <p:sp>
        <p:nvSpPr>
          <p:cNvPr id="5" name="Footer Placeholder 4">
            <a:extLst>
              <a:ext uri="{FF2B5EF4-FFF2-40B4-BE49-F238E27FC236}">
                <a16:creationId xmlns:a16="http://schemas.microsoft.com/office/drawing/2014/main" id="{F803D871-ECE4-0E2B-6D5B-F7B391AA24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24BBCB78-4365-0BE9-B9B5-77723226A8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CBDECF-9C60-405B-B082-DE858EAB6CE8}" type="slidenum">
              <a:rPr lang="en-CA" smtClean="0"/>
              <a:t>‹#›</a:t>
            </a:fld>
            <a:endParaRPr lang="en-CA"/>
          </a:p>
        </p:txBody>
      </p:sp>
    </p:spTree>
    <p:extLst>
      <p:ext uri="{BB962C8B-B14F-4D97-AF65-F5344CB8AC3E}">
        <p14:creationId xmlns:p14="http://schemas.microsoft.com/office/powerpoint/2010/main" val="31431123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18/10/relationships/comments" Target="../comments/modernComment_2BE_1AB4AE4F.xm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3303" y="1911096"/>
            <a:ext cx="10159727" cy="1517904"/>
          </a:xfrm>
        </p:spPr>
        <p:txBody>
          <a:bodyPr>
            <a:noAutofit/>
          </a:bodyPr>
          <a:lstStyle/>
          <a:p>
            <a:r>
              <a:rPr lang="en-US" sz="7200" b="1" i="1">
                <a:solidFill>
                  <a:srgbClr val="C00000"/>
                </a:solidFill>
                <a:latin typeface="+mn-lt"/>
              </a:rPr>
              <a:t>How to Build a Router</a:t>
            </a:r>
            <a:endParaRPr lang="en-US" sz="7200" i="1">
              <a:solidFill>
                <a:srgbClr val="C00000"/>
              </a:solidFill>
              <a:latin typeface="+mn-lt"/>
            </a:endParaRPr>
          </a:p>
        </p:txBody>
      </p:sp>
      <p:sp>
        <p:nvSpPr>
          <p:cNvPr id="4" name="TextBox 3">
            <a:extLst>
              <a:ext uri="{FF2B5EF4-FFF2-40B4-BE49-F238E27FC236}">
                <a16:creationId xmlns:a16="http://schemas.microsoft.com/office/drawing/2014/main" id="{C1A4FC8B-3241-268C-E4A5-344EECBB41B6}"/>
              </a:ext>
            </a:extLst>
          </p:cNvPr>
          <p:cNvSpPr txBox="1"/>
          <p:nvPr/>
        </p:nvSpPr>
        <p:spPr>
          <a:xfrm>
            <a:off x="5780314" y="3198167"/>
            <a:ext cx="3208238" cy="461665"/>
          </a:xfrm>
          <a:prstGeom prst="rect">
            <a:avLst/>
          </a:prstGeom>
          <a:noFill/>
        </p:spPr>
        <p:txBody>
          <a:bodyPr wrap="square" rtlCol="0">
            <a:spAutoFit/>
          </a:bodyPr>
          <a:lstStyle/>
          <a:p>
            <a:r>
              <a:rPr lang="en-US" sz="2400" i="1">
                <a:solidFill>
                  <a:srgbClr val="C00000"/>
                </a:solidFill>
              </a:rPr>
              <a:t>Prepared by Ciena, 2025</a:t>
            </a:r>
            <a:endParaRPr lang="en-CA" sz="2400" i="1">
              <a:solidFill>
                <a:srgbClr val="C00000"/>
              </a:solidFill>
            </a:endParaRPr>
          </a:p>
        </p:txBody>
      </p:sp>
    </p:spTree>
    <p:extLst>
      <p:ext uri="{BB962C8B-B14F-4D97-AF65-F5344CB8AC3E}">
        <p14:creationId xmlns:p14="http://schemas.microsoft.com/office/powerpoint/2010/main" val="418418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A2923-2BAB-DA81-328F-B95221A8D39C}"/>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7155326-1E0E-0DD2-9597-8FDEA9A7C132}"/>
                  </a:ext>
                </a:extLst>
              </p:cNvPr>
              <p:cNvSpPr>
                <a:spLocks noGrp="1"/>
              </p:cNvSpPr>
              <p:nvPr>
                <p:ph idx="1"/>
              </p:nvPr>
            </p:nvSpPr>
            <p:spPr>
              <a:xfrm>
                <a:off x="408825" y="1963820"/>
                <a:ext cx="11374349" cy="4351338"/>
              </a:xfrm>
            </p:spPr>
            <p:txBody>
              <a:bodyPr>
                <a:normAutofit/>
              </a:bodyPr>
              <a:lstStyle/>
              <a:p>
                <a:r>
                  <a:rPr lang="en-US" sz="2400" b="1"/>
                  <a:t>Stateful Hardware </a:t>
                </a:r>
                <a:r>
                  <a:rPr lang="en-US" sz="2400"/>
                  <a:t>forwards </a:t>
                </a:r>
                <a:r>
                  <a:rPr lang="en-US" sz="2400" b="1"/>
                  <a:t>data traffic</a:t>
                </a:r>
                <a:r>
                  <a:rPr lang="en-US" sz="2400"/>
                  <a:t>.</a:t>
                </a:r>
              </a:p>
              <a:p>
                <a:endParaRPr lang="en-US" sz="2400"/>
              </a:p>
              <a:p>
                <a:pPr marL="0" indent="0">
                  <a:buNone/>
                </a:pPr>
                <a:endParaRPr lang="en-US" sz="2400"/>
              </a:p>
              <a:p>
                <a:pPr marL="0" indent="0">
                  <a:buNone/>
                </a:pPr>
                <a:endParaRPr lang="en-US" sz="2400"/>
              </a:p>
              <a:p>
                <a:r>
                  <a:rPr lang="en-US" sz="2400" i="1"/>
                  <a:t>This use case has been already been implemented for you! </a:t>
                </a:r>
              </a:p>
              <a:p>
                <a:r>
                  <a:rPr lang="en-US" sz="2400" b="1"/>
                  <a:t>simulation.py </a:t>
                </a:r>
                <a:r>
                  <a:rPr lang="en-US" sz="2400"/>
                  <a:t>simulates this </a:t>
                </a:r>
                <a:r>
                  <a:rPr lang="en-US" sz="2400" err="1"/>
                  <a:t>behaviour</a:t>
                </a:r>
                <a:r>
                  <a:rPr lang="en-US" sz="2400"/>
                  <a:t> by:</a:t>
                </a:r>
              </a:p>
              <a:p>
                <a:pPr marL="914400" lvl="1" indent="-457200">
                  <a:buFont typeface="+mj-lt"/>
                  <a:buAutoNum type="arabicPeriod"/>
                </a:pPr>
                <a:r>
                  <a:rPr lang="en-US"/>
                  <a:t>Reading state, control, and signal values from </a:t>
                </a:r>
                <a:r>
                  <a:rPr lang="en-US" b="1"/>
                  <a:t>StatefulHardware.txt</a:t>
                </a:r>
                <a:r>
                  <a:rPr lang="en-US"/>
                  <a:t>, </a:t>
                </a:r>
              </a:p>
              <a:p>
                <a:pPr marL="914400" lvl="1" indent="-457200">
                  <a:buFont typeface="+mj-lt"/>
                  <a:buAutoNum type="arabicPeriod"/>
                </a:pPr>
                <a:r>
                  <a:rPr lang="en-US"/>
                  <a:t>Processing the values </a:t>
                </a:r>
                <a14:m>
                  <m:oMath xmlns:m="http://schemas.openxmlformats.org/officeDocument/2006/math">
                    <m:sSup>
                      <m:sSupPr>
                        <m:ctrlPr>
                          <a:rPr lang="en-US" b="0" i="1" smtClean="0">
                            <a:latin typeface="Cambria Math" panose="02040503050406030204" pitchFamily="18" charset="0"/>
                            <a:cs typeface="Courier New" panose="02070309020205020404" pitchFamily="49" charset="0"/>
                          </a:rPr>
                        </m:ctrlPr>
                      </m:sSupPr>
                      <m:e>
                        <m:r>
                          <a:rPr lang="en-US" b="0" i="1" smtClean="0">
                            <a:latin typeface="Cambria Math" panose="02040503050406030204" pitchFamily="18" charset="0"/>
                            <a:cs typeface="Courier New" panose="02070309020205020404" pitchFamily="49" charset="0"/>
                          </a:rPr>
                          <m:t>𝑓</m:t>
                        </m:r>
                        <m:d>
                          <m:dPr>
                            <m:ctrlPr>
                              <a:rPr lang="en-US" b="0" i="1" smtClean="0">
                                <a:latin typeface="Cambria Math" panose="02040503050406030204" pitchFamily="18" charset="0"/>
                                <a:cs typeface="Courier New" panose="02070309020205020404" pitchFamily="49" charset="0"/>
                              </a:rPr>
                            </m:ctrlPr>
                          </m:dPr>
                          <m:e>
                            <m:r>
                              <a:rPr lang="en-US" b="0" i="1" smtClean="0">
                                <a:latin typeface="Cambria Math" panose="02040503050406030204" pitchFamily="18" charset="0"/>
                                <a:cs typeface="Courier New" panose="02070309020205020404" pitchFamily="49" charset="0"/>
                              </a:rPr>
                              <m:t>𝑎</m:t>
                            </m:r>
                            <m:r>
                              <a:rPr lang="en-US" b="0" i="1" smtClean="0">
                                <a:latin typeface="Cambria Math" panose="02040503050406030204" pitchFamily="18" charset="0"/>
                                <a:cs typeface="Courier New" panose="02070309020205020404" pitchFamily="49" charset="0"/>
                              </a:rPr>
                              <m:t>, </m:t>
                            </m:r>
                            <m:r>
                              <a:rPr lang="en-US" b="0" i="1" smtClean="0">
                                <a:latin typeface="Cambria Math" panose="02040503050406030204" pitchFamily="18" charset="0"/>
                                <a:cs typeface="Courier New" panose="02070309020205020404" pitchFamily="49" charset="0"/>
                              </a:rPr>
                              <m:t>𝑏</m:t>
                            </m:r>
                            <m:r>
                              <a:rPr lang="en-US" b="0" i="1" smtClean="0">
                                <a:latin typeface="Cambria Math" panose="02040503050406030204" pitchFamily="18" charset="0"/>
                                <a:cs typeface="Courier New" panose="02070309020205020404" pitchFamily="49" charset="0"/>
                              </a:rPr>
                              <m:t>, </m:t>
                            </m:r>
                            <m:r>
                              <a:rPr lang="en-US" b="0" i="1" smtClean="0">
                                <a:latin typeface="Cambria Math" panose="02040503050406030204" pitchFamily="18" charset="0"/>
                                <a:cs typeface="Courier New" panose="02070309020205020404" pitchFamily="49" charset="0"/>
                              </a:rPr>
                              <m:t>𝑐</m:t>
                            </m:r>
                            <m:r>
                              <a:rPr lang="en-US" b="0" i="1" smtClean="0">
                                <a:latin typeface="Cambria Math" panose="02040503050406030204" pitchFamily="18" charset="0"/>
                                <a:cs typeface="Courier New" panose="02070309020205020404" pitchFamily="49" charset="0"/>
                              </a:rPr>
                              <m:t>, </m:t>
                            </m:r>
                            <m:r>
                              <a:rPr lang="en-US" b="0" i="1" smtClean="0">
                                <a:latin typeface="Cambria Math" panose="02040503050406030204" pitchFamily="18" charset="0"/>
                                <a:cs typeface="Courier New" panose="02070309020205020404" pitchFamily="49" charset="0"/>
                              </a:rPr>
                              <m:t>𝑑</m:t>
                            </m:r>
                            <m:r>
                              <a:rPr lang="en-US" b="0" i="1" smtClean="0">
                                <a:latin typeface="Cambria Math" panose="02040503050406030204" pitchFamily="18" charset="0"/>
                                <a:cs typeface="Courier New" panose="02070309020205020404" pitchFamily="49" charset="0"/>
                              </a:rPr>
                              <m:t>, </m:t>
                            </m:r>
                            <m:r>
                              <a:rPr lang="en-US" b="0" i="1" smtClean="0">
                                <a:latin typeface="Cambria Math" panose="02040503050406030204" pitchFamily="18" charset="0"/>
                                <a:cs typeface="Courier New" panose="02070309020205020404" pitchFamily="49" charset="0"/>
                              </a:rPr>
                              <m:t>𝑝</m:t>
                            </m:r>
                            <m:r>
                              <a:rPr lang="en-US" b="0" i="1" smtClean="0">
                                <a:latin typeface="Cambria Math" panose="02040503050406030204" pitchFamily="18" charset="0"/>
                                <a:cs typeface="Courier New" panose="02070309020205020404" pitchFamily="49" charset="0"/>
                              </a:rPr>
                              <m:t>, </m:t>
                            </m:r>
                            <m:r>
                              <a:rPr lang="en-US" b="0" i="1" smtClean="0">
                                <a:latin typeface="Cambria Math" panose="02040503050406030204" pitchFamily="18" charset="0"/>
                                <a:cs typeface="Courier New" panose="02070309020205020404" pitchFamily="49" charset="0"/>
                              </a:rPr>
                              <m:t>𝑞</m:t>
                            </m:r>
                            <m:r>
                              <a:rPr lang="en-US" b="0" i="1" smtClean="0">
                                <a:latin typeface="Cambria Math" panose="02040503050406030204" pitchFamily="18" charset="0"/>
                                <a:cs typeface="Courier New" panose="02070309020205020404" pitchFamily="49" charset="0"/>
                              </a:rPr>
                              <m:t>, </m:t>
                            </m:r>
                            <m:r>
                              <a:rPr lang="en-US" b="0" i="1" smtClean="0">
                                <a:latin typeface="Cambria Math" panose="02040503050406030204" pitchFamily="18" charset="0"/>
                                <a:cs typeface="Courier New" panose="02070309020205020404" pitchFamily="49" charset="0"/>
                              </a:rPr>
                              <m:t>𝑟</m:t>
                            </m:r>
                            <m:r>
                              <a:rPr lang="en-US" b="0" i="1" smtClean="0">
                                <a:latin typeface="Cambria Math" panose="02040503050406030204" pitchFamily="18" charset="0"/>
                                <a:cs typeface="Courier New" panose="02070309020205020404" pitchFamily="49" charset="0"/>
                              </a:rPr>
                              <m:t>, </m:t>
                            </m:r>
                            <m:r>
                              <a:rPr lang="en-US" b="0" i="1" smtClean="0">
                                <a:latin typeface="Cambria Math" panose="02040503050406030204" pitchFamily="18" charset="0"/>
                                <a:cs typeface="Courier New" panose="02070309020205020404" pitchFamily="49" charset="0"/>
                              </a:rPr>
                              <m:t>𝑠</m:t>
                            </m:r>
                          </m:e>
                        </m:d>
                        <m:r>
                          <a:rPr lang="en-US" b="0" i="1" smtClean="0">
                            <a:latin typeface="Cambria Math" panose="02040503050406030204" pitchFamily="18" charset="0"/>
                            <a:cs typeface="Courier New" panose="02070309020205020404" pitchFamily="49" charset="0"/>
                          </a:rPr>
                          <m:t>= </m:t>
                        </m:r>
                        <m:r>
                          <a:rPr lang="en-US" b="0" i="1" smtClean="0">
                            <a:latin typeface="Cambria Math" panose="02040503050406030204" pitchFamily="18" charset="0"/>
                            <a:cs typeface="Courier New" panose="02070309020205020404" pitchFamily="49" charset="0"/>
                          </a:rPr>
                          <m:t>𝑎</m:t>
                        </m:r>
                      </m:e>
                      <m:sup>
                        <m:r>
                          <a:rPr lang="en-US" b="0" i="1" smtClean="0">
                            <a:latin typeface="Cambria Math" panose="02040503050406030204" pitchFamily="18" charset="0"/>
                            <a:cs typeface="Courier New" panose="02070309020205020404" pitchFamily="49" charset="0"/>
                          </a:rPr>
                          <m:t>𝑝</m:t>
                        </m:r>
                      </m:sup>
                    </m:sSup>
                    <m:r>
                      <a:rPr lang="en-US" b="0" i="1" smtClean="0">
                        <a:latin typeface="Cambria Math" panose="02040503050406030204" pitchFamily="18" charset="0"/>
                        <a:ea typeface="Cambria Math" panose="02040503050406030204" pitchFamily="18" charset="0"/>
                        <a:cs typeface="Courier New" panose="02070309020205020404" pitchFamily="49" charset="0"/>
                      </a:rPr>
                      <m:t>∙</m:t>
                    </m:r>
                    <m:sSup>
                      <m:sSupPr>
                        <m:ctrlPr>
                          <a:rPr lang="en-US" b="0" i="1" smtClean="0">
                            <a:latin typeface="Cambria Math" panose="02040503050406030204" pitchFamily="18" charset="0"/>
                            <a:ea typeface="Cambria Math" panose="02040503050406030204" pitchFamily="18" charset="0"/>
                            <a:cs typeface="Courier New" panose="02070309020205020404" pitchFamily="49" charset="0"/>
                          </a:rPr>
                        </m:ctrlPr>
                      </m:sSupPr>
                      <m:e>
                        <m:r>
                          <a:rPr lang="en-US" b="0" i="1" smtClean="0">
                            <a:latin typeface="Cambria Math" panose="02040503050406030204" pitchFamily="18" charset="0"/>
                            <a:ea typeface="Cambria Math" panose="02040503050406030204" pitchFamily="18" charset="0"/>
                            <a:cs typeface="Courier New" panose="02070309020205020404" pitchFamily="49" charset="0"/>
                          </a:rPr>
                          <m:t>𝑏</m:t>
                        </m:r>
                      </m:e>
                      <m:sup>
                        <m:r>
                          <a:rPr lang="en-US" b="0" i="1" smtClean="0">
                            <a:latin typeface="Cambria Math" panose="02040503050406030204" pitchFamily="18" charset="0"/>
                            <a:ea typeface="Cambria Math" panose="02040503050406030204" pitchFamily="18" charset="0"/>
                            <a:cs typeface="Courier New" panose="02070309020205020404" pitchFamily="49" charset="0"/>
                          </a:rPr>
                          <m:t>𝑞</m:t>
                        </m:r>
                      </m:sup>
                    </m:sSup>
                    <m:r>
                      <a:rPr lang="en-US" b="0" i="1" smtClean="0">
                        <a:latin typeface="Cambria Math" panose="02040503050406030204" pitchFamily="18" charset="0"/>
                        <a:ea typeface="Cambria Math" panose="02040503050406030204" pitchFamily="18" charset="0"/>
                        <a:cs typeface="Courier New" panose="02070309020205020404" pitchFamily="49" charset="0"/>
                      </a:rPr>
                      <m:t>∙</m:t>
                    </m:r>
                    <m:sSup>
                      <m:sSupPr>
                        <m:ctrlPr>
                          <a:rPr lang="en-US" b="0" i="1" smtClean="0">
                            <a:latin typeface="Cambria Math" panose="02040503050406030204" pitchFamily="18" charset="0"/>
                            <a:ea typeface="Cambria Math" panose="02040503050406030204" pitchFamily="18" charset="0"/>
                            <a:cs typeface="Courier New" panose="02070309020205020404" pitchFamily="49" charset="0"/>
                          </a:rPr>
                        </m:ctrlPr>
                      </m:sSupPr>
                      <m:e>
                        <m:r>
                          <a:rPr lang="en-US" b="0" i="1" smtClean="0">
                            <a:latin typeface="Cambria Math" panose="02040503050406030204" pitchFamily="18" charset="0"/>
                            <a:ea typeface="Cambria Math" panose="02040503050406030204" pitchFamily="18" charset="0"/>
                            <a:cs typeface="Courier New" panose="02070309020205020404" pitchFamily="49" charset="0"/>
                          </a:rPr>
                          <m:t>𝑐</m:t>
                        </m:r>
                      </m:e>
                      <m:sup>
                        <m:r>
                          <a:rPr lang="en-US" b="0" i="1" smtClean="0">
                            <a:latin typeface="Cambria Math" panose="02040503050406030204" pitchFamily="18" charset="0"/>
                            <a:ea typeface="Cambria Math" panose="02040503050406030204" pitchFamily="18" charset="0"/>
                            <a:cs typeface="Courier New" panose="02070309020205020404" pitchFamily="49" charset="0"/>
                          </a:rPr>
                          <m:t>𝑟</m:t>
                        </m:r>
                      </m:sup>
                    </m:sSup>
                    <m:r>
                      <a:rPr lang="en-US" b="0" i="1" smtClean="0">
                        <a:latin typeface="Cambria Math" panose="02040503050406030204" pitchFamily="18" charset="0"/>
                        <a:ea typeface="Cambria Math" panose="02040503050406030204" pitchFamily="18" charset="0"/>
                        <a:cs typeface="Courier New" panose="02070309020205020404" pitchFamily="49" charset="0"/>
                      </a:rPr>
                      <m:t>∙</m:t>
                    </m:r>
                    <m:sSup>
                      <m:sSupPr>
                        <m:ctrlPr>
                          <a:rPr lang="en-US" b="0" i="1" smtClean="0">
                            <a:latin typeface="Cambria Math" panose="02040503050406030204" pitchFamily="18" charset="0"/>
                            <a:ea typeface="Cambria Math" panose="02040503050406030204" pitchFamily="18" charset="0"/>
                            <a:cs typeface="Courier New" panose="02070309020205020404" pitchFamily="49" charset="0"/>
                          </a:rPr>
                        </m:ctrlPr>
                      </m:sSupPr>
                      <m:e>
                        <m:r>
                          <a:rPr lang="en-US" b="0" i="1" smtClean="0">
                            <a:latin typeface="Cambria Math" panose="02040503050406030204" pitchFamily="18" charset="0"/>
                            <a:ea typeface="Cambria Math" panose="02040503050406030204" pitchFamily="18" charset="0"/>
                            <a:cs typeface="Courier New" panose="02070309020205020404" pitchFamily="49" charset="0"/>
                          </a:rPr>
                          <m:t>𝑑</m:t>
                        </m:r>
                      </m:e>
                      <m:sup>
                        <m:r>
                          <a:rPr lang="en-US" b="0" i="1" smtClean="0">
                            <a:latin typeface="Cambria Math" panose="02040503050406030204" pitchFamily="18" charset="0"/>
                            <a:ea typeface="Cambria Math" panose="02040503050406030204" pitchFamily="18" charset="0"/>
                            <a:cs typeface="Courier New" panose="02070309020205020404" pitchFamily="49" charset="0"/>
                          </a:rPr>
                          <m:t>𝑠</m:t>
                        </m:r>
                      </m:sup>
                    </m:sSup>
                    <m:r>
                      <a:rPr lang="en-US" b="0" i="0" smtClean="0">
                        <a:latin typeface="Cambria Math" panose="02040503050406030204" pitchFamily="18" charset="0"/>
                        <a:ea typeface="Cambria Math" panose="02040503050406030204" pitchFamily="18" charset="0"/>
                        <a:cs typeface="Courier New" panose="02070309020205020404" pitchFamily="49" charset="0"/>
                      </a:rPr>
                      <m:t>,</m:t>
                    </m:r>
                  </m:oMath>
                </a14:m>
                <a:endParaRPr lang="en-US" b="0">
                  <a:ea typeface="Cambria Math" panose="02040503050406030204" pitchFamily="18" charset="0"/>
                  <a:cs typeface="Courier New" panose="02070309020205020404" pitchFamily="49" charset="0"/>
                </a:endParaRPr>
              </a:p>
              <a:p>
                <a:pPr marL="914400" lvl="1" indent="-457200">
                  <a:buFont typeface="+mj-lt"/>
                  <a:buAutoNum type="arabicPeriod"/>
                </a:pPr>
                <a:r>
                  <a:rPr lang="en-CA" sz="2400">
                    <a:cs typeface="Courier New" panose="02070309020205020404" pitchFamily="49" charset="0"/>
                  </a:rPr>
                  <a:t>Outputting the result.</a:t>
                </a:r>
              </a:p>
              <a:p>
                <a:endParaRPr lang="en-US" sz="2400"/>
              </a:p>
            </p:txBody>
          </p:sp>
        </mc:Choice>
        <mc:Fallback xmlns="">
          <p:sp>
            <p:nvSpPr>
              <p:cNvPr id="3" name="Content Placeholder 2">
                <a:extLst>
                  <a:ext uri="{FF2B5EF4-FFF2-40B4-BE49-F238E27FC236}">
                    <a16:creationId xmlns:a16="http://schemas.microsoft.com/office/drawing/2014/main" id="{07155326-1E0E-0DD2-9597-8FDEA9A7C132}"/>
                  </a:ext>
                </a:extLst>
              </p:cNvPr>
              <p:cNvSpPr>
                <a:spLocks noGrp="1" noRot="1" noChangeAspect="1" noMove="1" noResize="1" noEditPoints="1" noAdjustHandles="1" noChangeArrowheads="1" noChangeShapeType="1" noTextEdit="1"/>
              </p:cNvSpPr>
              <p:nvPr>
                <p:ph idx="1"/>
              </p:nvPr>
            </p:nvSpPr>
            <p:spPr>
              <a:xfrm>
                <a:off x="408825" y="1963820"/>
                <a:ext cx="11374349" cy="4351338"/>
              </a:xfrm>
              <a:blipFill>
                <a:blip r:embed="rId3"/>
                <a:stretch>
                  <a:fillRect l="-697" t="-1961"/>
                </a:stretch>
              </a:blipFill>
            </p:spPr>
            <p:txBody>
              <a:bodyPr/>
              <a:lstStyle/>
              <a:p>
                <a:r>
                  <a:rPr lang="en-US">
                    <a:noFill/>
                  </a:rPr>
                  <a:t> </a:t>
                </a:r>
              </a:p>
            </p:txBody>
          </p:sp>
        </mc:Fallback>
      </mc:AlternateContent>
      <p:sp>
        <p:nvSpPr>
          <p:cNvPr id="4" name="Title 1">
            <a:extLst>
              <a:ext uri="{FF2B5EF4-FFF2-40B4-BE49-F238E27FC236}">
                <a16:creationId xmlns:a16="http://schemas.microsoft.com/office/drawing/2014/main" id="{A09FAA1F-83F4-9592-7EEF-983C144A4FD0}"/>
              </a:ext>
            </a:extLst>
          </p:cNvPr>
          <p:cNvSpPr>
            <a:spLocks noGrp="1"/>
          </p:cNvSpPr>
          <p:nvPr>
            <p:ph type="title"/>
          </p:nvPr>
        </p:nvSpPr>
        <p:spPr>
          <a:xfrm>
            <a:off x="838200" y="365125"/>
            <a:ext cx="10515600" cy="1325563"/>
          </a:xfrm>
        </p:spPr>
        <p:txBody>
          <a:bodyPr>
            <a:noAutofit/>
          </a:bodyPr>
          <a:lstStyle/>
          <a:p>
            <a:pPr algn="ctr"/>
            <a:r>
              <a:rPr lang="en-CA" sz="5400" b="1" i="1">
                <a:ln w="0"/>
                <a:solidFill>
                  <a:srgbClr val="C00000"/>
                </a:solidFill>
                <a:latin typeface="+mn-lt"/>
              </a:rPr>
              <a:t>Case 1: Forwarding Data Traffic</a:t>
            </a:r>
          </a:p>
        </p:txBody>
      </p:sp>
      <p:sp>
        <p:nvSpPr>
          <p:cNvPr id="2" name="Rectangle: Rounded Corners 1">
            <a:extLst>
              <a:ext uri="{FF2B5EF4-FFF2-40B4-BE49-F238E27FC236}">
                <a16:creationId xmlns:a16="http://schemas.microsoft.com/office/drawing/2014/main" id="{D75918BE-A9D9-078C-E94B-C7FC43093CE3}"/>
              </a:ext>
            </a:extLst>
          </p:cNvPr>
          <p:cNvSpPr/>
          <p:nvPr/>
        </p:nvSpPr>
        <p:spPr>
          <a:xfrm>
            <a:off x="5030393" y="2652823"/>
            <a:ext cx="2131213"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Stateful Hardware</a:t>
            </a:r>
          </a:p>
        </p:txBody>
      </p:sp>
      <p:cxnSp>
        <p:nvCxnSpPr>
          <p:cNvPr id="5" name="Straight Arrow Connector 4">
            <a:extLst>
              <a:ext uri="{FF2B5EF4-FFF2-40B4-BE49-F238E27FC236}">
                <a16:creationId xmlns:a16="http://schemas.microsoft.com/office/drawing/2014/main" id="{9D3CD5BD-4743-2F74-D5BC-C0103D60B7E6}"/>
              </a:ext>
            </a:extLst>
          </p:cNvPr>
          <p:cNvCxnSpPr>
            <a:cxnSpLocks/>
          </p:cNvCxnSpPr>
          <p:nvPr/>
        </p:nvCxnSpPr>
        <p:spPr>
          <a:xfrm>
            <a:off x="7049783" y="3052481"/>
            <a:ext cx="777482" cy="0"/>
          </a:xfrm>
          <a:prstGeom prst="straightConnector1">
            <a:avLst/>
          </a:prstGeom>
          <a:ln w="31750">
            <a:solidFill>
              <a:schemeClr val="accent6"/>
            </a:solidFill>
            <a:headEnd type="none"/>
            <a:tailEnd type="arrow"/>
          </a:ln>
        </p:spPr>
        <p:style>
          <a:lnRef idx="1">
            <a:schemeClr val="accent6"/>
          </a:lnRef>
          <a:fillRef idx="0">
            <a:schemeClr val="accent6"/>
          </a:fillRef>
          <a:effectRef idx="0">
            <a:schemeClr val="accent6"/>
          </a:effectRef>
          <a:fontRef idx="minor">
            <a:schemeClr val="tx1"/>
          </a:fontRef>
        </p:style>
      </p:cxnSp>
      <p:cxnSp>
        <p:nvCxnSpPr>
          <p:cNvPr id="9" name="Straight Arrow Connector 8">
            <a:extLst>
              <a:ext uri="{FF2B5EF4-FFF2-40B4-BE49-F238E27FC236}">
                <a16:creationId xmlns:a16="http://schemas.microsoft.com/office/drawing/2014/main" id="{1F1D3FFF-071E-FB34-A543-084D7134276A}"/>
              </a:ext>
            </a:extLst>
          </p:cNvPr>
          <p:cNvCxnSpPr>
            <a:cxnSpLocks/>
          </p:cNvCxnSpPr>
          <p:nvPr/>
        </p:nvCxnSpPr>
        <p:spPr>
          <a:xfrm>
            <a:off x="4340111" y="3052481"/>
            <a:ext cx="777482" cy="0"/>
          </a:xfrm>
          <a:prstGeom prst="straightConnector1">
            <a:avLst/>
          </a:prstGeom>
          <a:ln w="31750">
            <a:solidFill>
              <a:schemeClr val="accent6"/>
            </a:solidFill>
            <a:headEnd type="none"/>
            <a:tailEnd type="arrow"/>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7521091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EC9B12-098C-A7D8-FF14-53936678827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313569-74F5-CF5C-9655-C00E34D0E515}"/>
              </a:ext>
            </a:extLst>
          </p:cNvPr>
          <p:cNvSpPr>
            <a:spLocks noGrp="1"/>
          </p:cNvSpPr>
          <p:nvPr>
            <p:ph idx="1"/>
          </p:nvPr>
        </p:nvSpPr>
        <p:spPr>
          <a:xfrm>
            <a:off x="408825" y="1963820"/>
            <a:ext cx="6653928" cy="4351338"/>
          </a:xfrm>
        </p:spPr>
        <p:txBody>
          <a:bodyPr>
            <a:normAutofit/>
          </a:bodyPr>
          <a:lstStyle/>
          <a:p>
            <a:r>
              <a:rPr lang="en-US" sz="2400" b="1"/>
              <a:t>Stateful Hardware </a:t>
            </a:r>
            <a:r>
              <a:rPr lang="en-US" sz="2400"/>
              <a:t>senses </a:t>
            </a:r>
            <a:r>
              <a:rPr lang="en-US" sz="2400" b="1"/>
              <a:t>control traffic</a:t>
            </a:r>
            <a:r>
              <a:rPr lang="en-US" sz="2400"/>
              <a:t>, then notifies </a:t>
            </a:r>
            <a:r>
              <a:rPr lang="en-US" sz="2400" b="1"/>
              <a:t>Service</a:t>
            </a:r>
            <a:r>
              <a:rPr lang="en-US" sz="2400"/>
              <a:t> through </a:t>
            </a:r>
            <a:r>
              <a:rPr lang="en-US" sz="2400" b="1"/>
              <a:t>Hardware API</a:t>
            </a:r>
            <a:r>
              <a:rPr lang="en-US" sz="2400"/>
              <a:t>.</a:t>
            </a:r>
          </a:p>
          <a:p>
            <a:r>
              <a:rPr lang="en-US" sz="2400" b="1"/>
              <a:t>Service </a:t>
            </a:r>
            <a:r>
              <a:rPr lang="en-US" sz="2400"/>
              <a:t>processes this traffic (with help from </a:t>
            </a:r>
            <a:r>
              <a:rPr lang="en-US" sz="2400" b="1"/>
              <a:t>Service Database</a:t>
            </a:r>
            <a:r>
              <a:rPr lang="en-US" sz="2400"/>
              <a:t>), then sends instructions back to </a:t>
            </a:r>
            <a:r>
              <a:rPr lang="en-US" sz="2400" b="1"/>
              <a:t>Stateful Hardware</a:t>
            </a:r>
            <a:r>
              <a:rPr lang="en-US" sz="2400"/>
              <a:t> through </a:t>
            </a:r>
            <a:r>
              <a:rPr lang="en-US" sz="2400" b="1"/>
              <a:t>Hardware API</a:t>
            </a:r>
            <a:r>
              <a:rPr lang="en-US" sz="2400"/>
              <a:t>.</a:t>
            </a:r>
          </a:p>
          <a:p>
            <a:r>
              <a:rPr lang="en-US" sz="2400" b="1"/>
              <a:t>Hardware </a:t>
            </a:r>
            <a:r>
              <a:rPr lang="en-US" sz="2400"/>
              <a:t>receives the instruction and changes its state (i.e., changes how it forwards data traffic).</a:t>
            </a:r>
          </a:p>
          <a:p>
            <a:pPr marL="0" indent="0">
              <a:buNone/>
            </a:pPr>
            <a:endParaRPr lang="en-US" sz="2400" b="1"/>
          </a:p>
        </p:txBody>
      </p:sp>
      <p:sp>
        <p:nvSpPr>
          <p:cNvPr id="4" name="Title 1">
            <a:extLst>
              <a:ext uri="{FF2B5EF4-FFF2-40B4-BE49-F238E27FC236}">
                <a16:creationId xmlns:a16="http://schemas.microsoft.com/office/drawing/2014/main" id="{E402ECDB-0D56-8200-A06E-1C4949B40F02}"/>
              </a:ext>
            </a:extLst>
          </p:cNvPr>
          <p:cNvSpPr>
            <a:spLocks noGrp="1"/>
          </p:cNvSpPr>
          <p:nvPr>
            <p:ph type="title"/>
          </p:nvPr>
        </p:nvSpPr>
        <p:spPr>
          <a:xfrm>
            <a:off x="838200" y="365125"/>
            <a:ext cx="10515600" cy="1325563"/>
          </a:xfrm>
        </p:spPr>
        <p:txBody>
          <a:bodyPr>
            <a:noAutofit/>
          </a:bodyPr>
          <a:lstStyle/>
          <a:p>
            <a:pPr algn="ctr"/>
            <a:r>
              <a:rPr lang="en-CA" sz="5400" b="1" i="1">
                <a:ln w="0"/>
                <a:solidFill>
                  <a:srgbClr val="C00000"/>
                </a:solidFill>
                <a:latin typeface="+mn-lt"/>
              </a:rPr>
              <a:t>Case 2: Handling Control Traffic</a:t>
            </a:r>
          </a:p>
        </p:txBody>
      </p:sp>
      <p:sp>
        <p:nvSpPr>
          <p:cNvPr id="10" name="Rectangle: Rounded Corners 9">
            <a:extLst>
              <a:ext uri="{FF2B5EF4-FFF2-40B4-BE49-F238E27FC236}">
                <a16:creationId xmlns:a16="http://schemas.microsoft.com/office/drawing/2014/main" id="{707DD902-B57C-7AAC-D0B7-76801353DB76}"/>
              </a:ext>
            </a:extLst>
          </p:cNvPr>
          <p:cNvSpPr/>
          <p:nvPr/>
        </p:nvSpPr>
        <p:spPr>
          <a:xfrm>
            <a:off x="7680397" y="1765008"/>
            <a:ext cx="2131213"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Stateful Hardware</a:t>
            </a:r>
          </a:p>
        </p:txBody>
      </p:sp>
      <p:sp>
        <p:nvSpPr>
          <p:cNvPr id="11" name="Rectangle: Rounded Corners 10">
            <a:extLst>
              <a:ext uri="{FF2B5EF4-FFF2-40B4-BE49-F238E27FC236}">
                <a16:creationId xmlns:a16="http://schemas.microsoft.com/office/drawing/2014/main" id="{B0B940F1-4936-F609-4E3D-A8C65BB77898}"/>
              </a:ext>
            </a:extLst>
          </p:cNvPr>
          <p:cNvSpPr/>
          <p:nvPr/>
        </p:nvSpPr>
        <p:spPr>
          <a:xfrm>
            <a:off x="7676736" y="3931905"/>
            <a:ext cx="2134874"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a:t>
            </a:r>
          </a:p>
        </p:txBody>
      </p:sp>
      <p:sp>
        <p:nvSpPr>
          <p:cNvPr id="12" name="Rectangle: Rounded Corners 11">
            <a:extLst>
              <a:ext uri="{FF2B5EF4-FFF2-40B4-BE49-F238E27FC236}">
                <a16:creationId xmlns:a16="http://schemas.microsoft.com/office/drawing/2014/main" id="{608CE680-205E-40EA-9B86-58715643E1D9}"/>
              </a:ext>
            </a:extLst>
          </p:cNvPr>
          <p:cNvSpPr/>
          <p:nvPr/>
        </p:nvSpPr>
        <p:spPr>
          <a:xfrm>
            <a:off x="7676734" y="2848456"/>
            <a:ext cx="2134876"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Hardware API</a:t>
            </a:r>
          </a:p>
        </p:txBody>
      </p:sp>
      <p:cxnSp>
        <p:nvCxnSpPr>
          <p:cNvPr id="13" name="Connector: Curved 12">
            <a:extLst>
              <a:ext uri="{FF2B5EF4-FFF2-40B4-BE49-F238E27FC236}">
                <a16:creationId xmlns:a16="http://schemas.microsoft.com/office/drawing/2014/main" id="{18C18D7C-EB5C-97E5-053A-FBA6101D307C}"/>
              </a:ext>
            </a:extLst>
          </p:cNvPr>
          <p:cNvCxnSpPr>
            <a:cxnSpLocks/>
          </p:cNvCxnSpPr>
          <p:nvPr/>
        </p:nvCxnSpPr>
        <p:spPr>
          <a:xfrm>
            <a:off x="9302739" y="2386426"/>
            <a:ext cx="90714" cy="1700236"/>
          </a:xfrm>
          <a:prstGeom prst="curvedConnector3">
            <a:avLst>
              <a:gd name="adj1" fmla="val 352001"/>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F4C16F0-04B3-AE26-B8A6-97F65E55B337}"/>
              </a:ext>
            </a:extLst>
          </p:cNvPr>
          <p:cNvCxnSpPr>
            <a:cxnSpLocks/>
          </p:cNvCxnSpPr>
          <p:nvPr/>
        </p:nvCxnSpPr>
        <p:spPr>
          <a:xfrm>
            <a:off x="6899252" y="2170124"/>
            <a:ext cx="777482" cy="0"/>
          </a:xfrm>
          <a:prstGeom prst="straightConnector1">
            <a:avLst/>
          </a:prstGeom>
          <a:ln w="31750">
            <a:solidFill>
              <a:srgbClr val="00B050"/>
            </a:solidFill>
            <a:headEnd type="none"/>
            <a:tailEnd type="arrow"/>
          </a:ln>
        </p:spPr>
        <p:style>
          <a:lnRef idx="1">
            <a:schemeClr val="accent6"/>
          </a:lnRef>
          <a:fillRef idx="0">
            <a:schemeClr val="accent6"/>
          </a:fillRef>
          <a:effectRef idx="0">
            <a:schemeClr val="accent6"/>
          </a:effectRef>
          <a:fontRef idx="minor">
            <a:schemeClr val="tx1"/>
          </a:fontRef>
        </p:style>
      </p:cxnSp>
      <p:cxnSp>
        <p:nvCxnSpPr>
          <p:cNvPr id="15" name="Connector: Curved 14">
            <a:extLst>
              <a:ext uri="{FF2B5EF4-FFF2-40B4-BE49-F238E27FC236}">
                <a16:creationId xmlns:a16="http://schemas.microsoft.com/office/drawing/2014/main" id="{24A96E45-A17E-0DC4-10FB-72C4D145DFF6}"/>
              </a:ext>
            </a:extLst>
          </p:cNvPr>
          <p:cNvCxnSpPr>
            <a:cxnSpLocks/>
          </p:cNvCxnSpPr>
          <p:nvPr/>
        </p:nvCxnSpPr>
        <p:spPr>
          <a:xfrm rot="10800000" flipV="1">
            <a:off x="8044219" y="2386247"/>
            <a:ext cx="85972" cy="1700139"/>
          </a:xfrm>
          <a:prstGeom prst="curvedConnector3">
            <a:avLst>
              <a:gd name="adj1" fmla="val 365901"/>
            </a:avLst>
          </a:prstGeom>
          <a:ln w="31750">
            <a:solidFill>
              <a:srgbClr val="00B050"/>
            </a:solidFill>
            <a:headEnd w="med" len="med"/>
            <a:tailEnd type="triangle" w="med" len="lg"/>
          </a:ln>
        </p:spPr>
        <p:style>
          <a:lnRef idx="1">
            <a:schemeClr val="accent1"/>
          </a:lnRef>
          <a:fillRef idx="0">
            <a:schemeClr val="accent1"/>
          </a:fillRef>
          <a:effectRef idx="0">
            <a:schemeClr val="accent1"/>
          </a:effectRef>
          <a:fontRef idx="minor">
            <a:schemeClr val="tx1"/>
          </a:fontRef>
        </p:style>
      </p:cxnSp>
      <p:sp>
        <p:nvSpPr>
          <p:cNvPr id="16" name="Rectangle: Rounded Corners 15">
            <a:extLst>
              <a:ext uri="{FF2B5EF4-FFF2-40B4-BE49-F238E27FC236}">
                <a16:creationId xmlns:a16="http://schemas.microsoft.com/office/drawing/2014/main" id="{34CB587C-D243-A32E-A276-9866DD597F80}"/>
              </a:ext>
            </a:extLst>
          </p:cNvPr>
          <p:cNvSpPr/>
          <p:nvPr/>
        </p:nvSpPr>
        <p:spPr>
          <a:xfrm>
            <a:off x="10333170" y="3931904"/>
            <a:ext cx="1338038"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Database</a:t>
            </a:r>
          </a:p>
        </p:txBody>
      </p:sp>
      <p:cxnSp>
        <p:nvCxnSpPr>
          <p:cNvPr id="5" name="Straight Connector 4">
            <a:extLst>
              <a:ext uri="{FF2B5EF4-FFF2-40B4-BE49-F238E27FC236}">
                <a16:creationId xmlns:a16="http://schemas.microsoft.com/office/drawing/2014/main" id="{A9D77251-AA1E-CBA0-696C-558767815A0C}"/>
              </a:ext>
            </a:extLst>
          </p:cNvPr>
          <p:cNvCxnSpPr>
            <a:stCxn id="10" idx="2"/>
            <a:endCxn id="12" idx="0"/>
          </p:cNvCxnSpPr>
          <p:nvPr/>
        </p:nvCxnSpPr>
        <p:spPr>
          <a:xfrm flipH="1">
            <a:off x="8744172" y="2541185"/>
            <a:ext cx="0" cy="30727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078F7042-2848-E225-A90F-88CFD3269A95}"/>
              </a:ext>
            </a:extLst>
          </p:cNvPr>
          <p:cNvCxnSpPr/>
          <p:nvPr/>
        </p:nvCxnSpPr>
        <p:spPr>
          <a:xfrm flipH="1">
            <a:off x="8744172" y="3624633"/>
            <a:ext cx="0" cy="30727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64159B3F-42C2-AAB1-A1C8-58CB5E7C94AA}"/>
              </a:ext>
            </a:extLst>
          </p:cNvPr>
          <p:cNvCxnSpPr>
            <a:cxnSpLocks/>
            <a:stCxn id="16" idx="1"/>
            <a:endCxn id="11" idx="3"/>
          </p:cNvCxnSpPr>
          <p:nvPr/>
        </p:nvCxnSpPr>
        <p:spPr>
          <a:xfrm flipH="1">
            <a:off x="9811610" y="4319993"/>
            <a:ext cx="521560" cy="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sp>
        <p:nvSpPr>
          <p:cNvPr id="23" name="Content Placeholder 2">
            <a:extLst>
              <a:ext uri="{FF2B5EF4-FFF2-40B4-BE49-F238E27FC236}">
                <a16:creationId xmlns:a16="http://schemas.microsoft.com/office/drawing/2014/main" id="{024830F0-70A7-33C6-92C4-FBDCC92C8E5A}"/>
              </a:ext>
            </a:extLst>
          </p:cNvPr>
          <p:cNvSpPr txBox="1">
            <a:spLocks/>
          </p:cNvSpPr>
          <p:nvPr/>
        </p:nvSpPr>
        <p:spPr>
          <a:xfrm>
            <a:off x="503584" y="5132677"/>
            <a:ext cx="11052312" cy="13680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i="1"/>
              <a:t>Example: </a:t>
            </a:r>
            <a:r>
              <a:rPr lang="en-US" sz="2400" i="1"/>
              <a:t>User1 tells Switchboard Operator “I want to call User2.” Switchboard Operator looks at his table and sees the call from User1 comes from Port 1, and User2 is on Port2. The Switchboard Operator connects Port1 and Port2 with a jack.</a:t>
            </a:r>
            <a:endParaRPr lang="en-US" sz="2400" b="1" i="1"/>
          </a:p>
        </p:txBody>
      </p:sp>
      <p:cxnSp>
        <p:nvCxnSpPr>
          <p:cNvPr id="24" name="Straight Arrow Connector 23">
            <a:extLst>
              <a:ext uri="{FF2B5EF4-FFF2-40B4-BE49-F238E27FC236}">
                <a16:creationId xmlns:a16="http://schemas.microsoft.com/office/drawing/2014/main" id="{7705584D-5507-1C68-F695-12F229C2CB6E}"/>
              </a:ext>
            </a:extLst>
          </p:cNvPr>
          <p:cNvCxnSpPr>
            <a:cxnSpLocks/>
          </p:cNvCxnSpPr>
          <p:nvPr/>
        </p:nvCxnSpPr>
        <p:spPr>
          <a:xfrm>
            <a:off x="9707766" y="2170124"/>
            <a:ext cx="777482" cy="0"/>
          </a:xfrm>
          <a:prstGeom prst="straightConnector1">
            <a:avLst/>
          </a:prstGeom>
          <a:ln w="31750">
            <a:solidFill>
              <a:srgbClr val="00B050"/>
            </a:solidFill>
            <a:headEnd type="none"/>
            <a:tailEnd type="arrow"/>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5939175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50A5D3-76B2-487B-C547-7BAA6BE0F84C}"/>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2A2C7AE5-ECA2-7FD7-3F99-FB546CA75DB6}"/>
                  </a:ext>
                </a:extLst>
              </p:cNvPr>
              <p:cNvSpPr txBox="1"/>
              <p:nvPr/>
            </p:nvSpPr>
            <p:spPr>
              <a:xfrm>
                <a:off x="827312" y="1497910"/>
                <a:ext cx="6486740" cy="5016758"/>
              </a:xfrm>
              <a:prstGeom prst="rect">
                <a:avLst/>
              </a:prstGeom>
              <a:noFill/>
            </p:spPr>
            <p:txBody>
              <a:bodyPr wrap="square" lIns="91440" tIns="45720" rIns="91440" bIns="45720" rtlCol="0" anchor="t">
                <a:spAutoFit/>
              </a:bodyPr>
              <a:lstStyle/>
              <a:p>
                <a:r>
                  <a:rPr lang="en-US" sz="1600" b="1">
                    <a:solidFill>
                      <a:srgbClr val="C00000"/>
                    </a:solidFill>
                  </a:rPr>
                  <a:t>Case 2: Handling Control Traffic</a:t>
                </a:r>
              </a:p>
              <a:p>
                <a:endParaRPr lang="en-US" sz="1600"/>
              </a:p>
              <a:p>
                <a:r>
                  <a:rPr lang="en-US" sz="1600"/>
                  <a:t>Recall: Format of StatefulHardware.txt:</a:t>
                </a:r>
                <a:br>
                  <a:rPr lang="en-US" sz="1600"/>
                </a:br>
                <a:r>
                  <a:rPr lang="en-US" sz="1600" i="1"/>
                  <a:t>a, b, c, d      &lt;--- state values</a:t>
                </a:r>
              </a:p>
              <a:p>
                <a:r>
                  <a:rPr lang="en-US" sz="1600" i="1"/>
                  <a:t>p, q, m, n    &lt;--- control values</a:t>
                </a:r>
                <a:endParaRPr lang="en-US" sz="1600" i="1">
                  <a:ea typeface="Calibri"/>
                  <a:cs typeface="Calibri"/>
                </a:endParaRPr>
              </a:p>
              <a:p>
                <a:r>
                  <a:rPr lang="en-US" sz="1600" i="1"/>
                  <a:t>x, y               &lt;--- signal values</a:t>
                </a:r>
                <a:endParaRPr lang="en-US" sz="1600" i="1">
                  <a:ea typeface="Calibri"/>
                  <a:cs typeface="Calibri"/>
                </a:endParaRPr>
              </a:p>
              <a:p>
                <a:endParaRPr lang="en-US" sz="1600"/>
              </a:p>
              <a:p>
                <a:r>
                  <a:rPr lang="en-US" sz="1600" b="1"/>
                  <a:t>Your task: Modify the control values using the signal values (e.g., set the </a:t>
                </a:r>
                <a:r>
                  <a:rPr lang="en-US" sz="1600" b="1" i="1" err="1"/>
                  <a:t>x’th</a:t>
                </a:r>
                <a:r>
                  <a:rPr lang="en-US" sz="1600" b="1" i="1"/>
                  <a:t> </a:t>
                </a:r>
                <a:r>
                  <a:rPr lang="en-US" sz="1600" b="1"/>
                  <a:t>control value to </a:t>
                </a:r>
                <a:r>
                  <a:rPr lang="en-US" sz="1600" b="1" i="1"/>
                  <a:t>y</a:t>
                </a:r>
                <a:r>
                  <a:rPr lang="en-US" sz="1600" b="1"/>
                  <a:t>, where </a:t>
                </a:r>
                <a:r>
                  <a:rPr lang="en-US" sz="1600" b="1" i="1"/>
                  <a:t>x </a:t>
                </a:r>
                <a14:m>
                  <m:oMath xmlns:m="http://schemas.openxmlformats.org/officeDocument/2006/math">
                    <m:r>
                      <a:rPr lang="en-US" sz="1600" b="1" i="1" smtClean="0">
                        <a:latin typeface="Cambria Math" panose="02040503050406030204" pitchFamily="18" charset="0"/>
                        <a:ea typeface="Cambria Math" panose="02040503050406030204" pitchFamily="18" charset="0"/>
                      </a:rPr>
                      <m:t>𝝐</m:t>
                    </m:r>
                  </m:oMath>
                </a14:m>
                <a:r>
                  <a:rPr lang="en-US" sz="1600" b="1" i="1"/>
                  <a:t> {1, 2, 3, 4})</a:t>
                </a:r>
                <a:endParaRPr lang="en-US" sz="1600" b="1"/>
              </a:p>
              <a:p>
                <a:endParaRPr lang="en-US" sz="1600"/>
              </a:p>
              <a:p>
                <a:r>
                  <a:rPr lang="en-US" sz="1600"/>
                  <a:t>Example:</a:t>
                </a:r>
              </a:p>
              <a:p>
                <a:r>
                  <a:rPr lang="en-US" sz="1600"/>
                  <a:t>1, 2, 3, 4</a:t>
                </a:r>
                <a:endParaRPr lang="en-US" sz="1600">
                  <a:ea typeface="Calibri"/>
                  <a:cs typeface="Calibri"/>
                </a:endParaRPr>
              </a:p>
              <a:p>
                <a:r>
                  <a:rPr lang="en-US" sz="1600">
                    <a:highlight>
                      <a:srgbClr val="FF0000"/>
                    </a:highlight>
                  </a:rPr>
                  <a:t>2</a:t>
                </a:r>
                <a:r>
                  <a:rPr lang="en-US" sz="1600"/>
                  <a:t>, 3, 5, 7</a:t>
                </a:r>
                <a:endParaRPr lang="en-US" sz="1600">
                  <a:ea typeface="Calibri"/>
                  <a:cs typeface="Calibri"/>
                </a:endParaRPr>
              </a:p>
              <a:p>
                <a:r>
                  <a:rPr lang="en-US" sz="1600">
                    <a:solidFill>
                      <a:srgbClr val="FF0000"/>
                    </a:solidFill>
                  </a:rPr>
                  <a:t>1</a:t>
                </a:r>
                <a:r>
                  <a:rPr lang="en-US" sz="1600">
                    <a:solidFill>
                      <a:srgbClr val="0070C0"/>
                    </a:solidFill>
                  </a:rPr>
                  <a:t>,</a:t>
                </a:r>
                <a:r>
                  <a:rPr lang="en-US" sz="1600">
                    <a:solidFill>
                      <a:srgbClr val="00B050"/>
                    </a:solidFill>
                  </a:rPr>
                  <a:t>6</a:t>
                </a:r>
                <a:endParaRPr lang="en-US" sz="1600">
                  <a:solidFill>
                    <a:srgbClr val="00B050"/>
                  </a:solidFill>
                  <a:ea typeface="Calibri" panose="020F0502020204030204"/>
                  <a:cs typeface="Calibri" panose="020F0502020204030204"/>
                </a:endParaRPr>
              </a:p>
              <a:p>
                <a:endParaRPr lang="en-US" sz="1600"/>
              </a:p>
              <a:p>
                <a:r>
                  <a:rPr lang="en-US" sz="1600"/>
                  <a:t>Becomes</a:t>
                </a:r>
                <a:endParaRPr lang="en-US" sz="1600">
                  <a:ea typeface="Calibri" panose="020F0502020204030204"/>
                  <a:cs typeface="Calibri" panose="020F0502020204030204"/>
                </a:endParaRPr>
              </a:p>
              <a:p>
                <a:endParaRPr lang="en-US" sz="1600"/>
              </a:p>
              <a:p>
                <a:r>
                  <a:rPr lang="en-US" sz="1600"/>
                  <a:t>1, 2, 3, 4</a:t>
                </a:r>
                <a:endParaRPr lang="en-US" sz="1600">
                  <a:ea typeface="Calibri" panose="020F0502020204030204"/>
                  <a:cs typeface="Calibri" panose="020F0502020204030204"/>
                </a:endParaRPr>
              </a:p>
              <a:p>
                <a:r>
                  <a:rPr lang="en-US" sz="1600">
                    <a:highlight>
                      <a:srgbClr val="00FF00"/>
                    </a:highlight>
                  </a:rPr>
                  <a:t>6</a:t>
                </a:r>
                <a:r>
                  <a:rPr lang="en-US" sz="1600"/>
                  <a:t>, 3, 5, 7</a:t>
                </a:r>
                <a:endParaRPr lang="en-US" sz="1600">
                  <a:ea typeface="Calibri"/>
                  <a:cs typeface="Calibri"/>
                </a:endParaRPr>
              </a:p>
              <a:p>
                <a:r>
                  <a:rPr lang="en-US" sz="1600">
                    <a:ea typeface="Calibri"/>
                    <a:cs typeface="Calibri"/>
                  </a:rPr>
                  <a:t>1,6</a:t>
                </a:r>
                <a:endParaRPr lang="en-US"/>
              </a:p>
            </p:txBody>
          </p:sp>
        </mc:Choice>
        <mc:Fallback xmlns="">
          <p:sp>
            <p:nvSpPr>
              <p:cNvPr id="29" name="TextBox 28">
                <a:extLst>
                  <a:ext uri="{FF2B5EF4-FFF2-40B4-BE49-F238E27FC236}">
                    <a16:creationId xmlns:a16="http://schemas.microsoft.com/office/drawing/2014/main" id="{2A2C7AE5-ECA2-7FD7-3F99-FB546CA75DB6}"/>
                  </a:ext>
                </a:extLst>
              </p:cNvPr>
              <p:cNvSpPr txBox="1">
                <a:spLocks noRot="1" noChangeAspect="1" noMove="1" noResize="1" noEditPoints="1" noAdjustHandles="1" noChangeArrowheads="1" noChangeShapeType="1" noTextEdit="1"/>
              </p:cNvSpPr>
              <p:nvPr/>
            </p:nvSpPr>
            <p:spPr>
              <a:xfrm>
                <a:off x="827312" y="1497910"/>
                <a:ext cx="6486740" cy="5016758"/>
              </a:xfrm>
              <a:prstGeom prst="rect">
                <a:avLst/>
              </a:prstGeom>
              <a:blipFill>
                <a:blip r:embed="rId3"/>
                <a:stretch>
                  <a:fillRect l="-564" t="-365" b="-608"/>
                </a:stretch>
              </a:blipFill>
            </p:spPr>
            <p:txBody>
              <a:bodyPr/>
              <a:lstStyle/>
              <a:p>
                <a:r>
                  <a:rPr lang="en-US">
                    <a:noFill/>
                  </a:rPr>
                  <a:t> </a:t>
                </a:r>
              </a:p>
            </p:txBody>
          </p:sp>
        </mc:Fallback>
      </mc:AlternateContent>
      <p:sp>
        <p:nvSpPr>
          <p:cNvPr id="24" name="Rectangle: Rounded Corners 23">
            <a:extLst>
              <a:ext uri="{FF2B5EF4-FFF2-40B4-BE49-F238E27FC236}">
                <a16:creationId xmlns:a16="http://schemas.microsoft.com/office/drawing/2014/main" id="{E9D79127-BBD9-903A-631E-1863FFC65A1A}"/>
              </a:ext>
            </a:extLst>
          </p:cNvPr>
          <p:cNvSpPr/>
          <p:nvPr/>
        </p:nvSpPr>
        <p:spPr>
          <a:xfrm>
            <a:off x="7482770" y="2370994"/>
            <a:ext cx="2131213"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Stateful Hardware</a:t>
            </a:r>
          </a:p>
        </p:txBody>
      </p:sp>
      <p:sp>
        <p:nvSpPr>
          <p:cNvPr id="28" name="Rectangle: Rounded Corners 27">
            <a:extLst>
              <a:ext uri="{FF2B5EF4-FFF2-40B4-BE49-F238E27FC236}">
                <a16:creationId xmlns:a16="http://schemas.microsoft.com/office/drawing/2014/main" id="{A2846B6E-910C-BBC5-9154-932C69388202}"/>
              </a:ext>
            </a:extLst>
          </p:cNvPr>
          <p:cNvSpPr/>
          <p:nvPr/>
        </p:nvSpPr>
        <p:spPr>
          <a:xfrm>
            <a:off x="7479109" y="4537891"/>
            <a:ext cx="2134874"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a:t>
            </a:r>
          </a:p>
        </p:txBody>
      </p:sp>
      <p:sp>
        <p:nvSpPr>
          <p:cNvPr id="32" name="Rectangle: Rounded Corners 31">
            <a:extLst>
              <a:ext uri="{FF2B5EF4-FFF2-40B4-BE49-F238E27FC236}">
                <a16:creationId xmlns:a16="http://schemas.microsoft.com/office/drawing/2014/main" id="{BECB6003-2601-B11E-6AAE-956A1DC161C4}"/>
              </a:ext>
            </a:extLst>
          </p:cNvPr>
          <p:cNvSpPr/>
          <p:nvPr/>
        </p:nvSpPr>
        <p:spPr>
          <a:xfrm>
            <a:off x="10015761" y="4537890"/>
            <a:ext cx="1338038"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Database</a:t>
            </a:r>
          </a:p>
        </p:txBody>
      </p:sp>
      <p:sp>
        <p:nvSpPr>
          <p:cNvPr id="38" name="Rectangle: Rounded Corners 37">
            <a:extLst>
              <a:ext uri="{FF2B5EF4-FFF2-40B4-BE49-F238E27FC236}">
                <a16:creationId xmlns:a16="http://schemas.microsoft.com/office/drawing/2014/main" id="{FA780C1E-AD45-7FB5-7B2C-FFD045D97029}"/>
              </a:ext>
            </a:extLst>
          </p:cNvPr>
          <p:cNvSpPr/>
          <p:nvPr/>
        </p:nvSpPr>
        <p:spPr>
          <a:xfrm>
            <a:off x="7479107" y="3454442"/>
            <a:ext cx="2134876"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Hardware API</a:t>
            </a:r>
          </a:p>
        </p:txBody>
      </p:sp>
      <p:cxnSp>
        <p:nvCxnSpPr>
          <p:cNvPr id="60" name="Connector: Curved 59">
            <a:extLst>
              <a:ext uri="{FF2B5EF4-FFF2-40B4-BE49-F238E27FC236}">
                <a16:creationId xmlns:a16="http://schemas.microsoft.com/office/drawing/2014/main" id="{DB40F245-1C8A-216C-EE34-6B09FABC1BDA}"/>
              </a:ext>
            </a:extLst>
          </p:cNvPr>
          <p:cNvCxnSpPr>
            <a:cxnSpLocks/>
          </p:cNvCxnSpPr>
          <p:nvPr/>
        </p:nvCxnSpPr>
        <p:spPr>
          <a:xfrm rot="10800000" flipV="1">
            <a:off x="7899600" y="3003730"/>
            <a:ext cx="85972" cy="1700139"/>
          </a:xfrm>
          <a:prstGeom prst="curvedConnector3">
            <a:avLst>
              <a:gd name="adj1" fmla="val 365901"/>
            </a:avLst>
          </a:prstGeom>
          <a:ln w="31750">
            <a:solidFill>
              <a:srgbClr val="00B050"/>
            </a:solidFill>
            <a:headEnd w="med" len="med"/>
            <a:tailEnd type="triangle" w="med" len="lg"/>
          </a:ln>
        </p:spPr>
        <p:style>
          <a:lnRef idx="1">
            <a:schemeClr val="accent1"/>
          </a:lnRef>
          <a:fillRef idx="0">
            <a:schemeClr val="accent1"/>
          </a:fillRef>
          <a:effectRef idx="0">
            <a:schemeClr val="accent1"/>
          </a:effectRef>
          <a:fontRef idx="minor">
            <a:schemeClr val="tx1"/>
          </a:fontRef>
        </p:style>
      </p:cxnSp>
      <p:cxnSp>
        <p:nvCxnSpPr>
          <p:cNvPr id="62" name="Connector: Curved 61">
            <a:extLst>
              <a:ext uri="{FF2B5EF4-FFF2-40B4-BE49-F238E27FC236}">
                <a16:creationId xmlns:a16="http://schemas.microsoft.com/office/drawing/2014/main" id="{BEB63152-04C3-A30B-628B-EB2A8A0802ED}"/>
              </a:ext>
            </a:extLst>
          </p:cNvPr>
          <p:cNvCxnSpPr>
            <a:cxnSpLocks/>
          </p:cNvCxnSpPr>
          <p:nvPr/>
        </p:nvCxnSpPr>
        <p:spPr>
          <a:xfrm>
            <a:off x="9105112" y="2992412"/>
            <a:ext cx="90714" cy="1700236"/>
          </a:xfrm>
          <a:prstGeom prst="curvedConnector3">
            <a:avLst>
              <a:gd name="adj1" fmla="val 352001"/>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cxnSp>
      <p:sp>
        <p:nvSpPr>
          <p:cNvPr id="64" name="Arc 63">
            <a:extLst>
              <a:ext uri="{FF2B5EF4-FFF2-40B4-BE49-F238E27FC236}">
                <a16:creationId xmlns:a16="http://schemas.microsoft.com/office/drawing/2014/main" id="{4ABF4A1E-7803-D718-14CF-243C1A0401BB}"/>
              </a:ext>
            </a:extLst>
          </p:cNvPr>
          <p:cNvSpPr/>
          <p:nvPr/>
        </p:nvSpPr>
        <p:spPr>
          <a:xfrm>
            <a:off x="6738154" y="2613777"/>
            <a:ext cx="813760" cy="280244"/>
          </a:xfrm>
          <a:prstGeom prst="arc">
            <a:avLst>
              <a:gd name="adj1" fmla="val 10982090"/>
              <a:gd name="adj2" fmla="val 0"/>
            </a:avLst>
          </a:prstGeom>
          <a:ln w="31750">
            <a:solidFill>
              <a:srgbClr val="00B050"/>
            </a:solidFill>
            <a:tailEnd type="triangl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6" name="Arc 65">
            <a:extLst>
              <a:ext uri="{FF2B5EF4-FFF2-40B4-BE49-F238E27FC236}">
                <a16:creationId xmlns:a16="http://schemas.microsoft.com/office/drawing/2014/main" id="{10BFAB69-0027-F8AC-DA1C-488A80B620C0}"/>
              </a:ext>
            </a:extLst>
          </p:cNvPr>
          <p:cNvSpPr/>
          <p:nvPr/>
        </p:nvSpPr>
        <p:spPr>
          <a:xfrm>
            <a:off x="9332116" y="4939553"/>
            <a:ext cx="813760" cy="280244"/>
          </a:xfrm>
          <a:prstGeom prst="arc">
            <a:avLst>
              <a:gd name="adj1" fmla="val 10982090"/>
              <a:gd name="adj2" fmla="val 0"/>
            </a:avLst>
          </a:prstGeom>
          <a:ln w="31750">
            <a:solidFill>
              <a:srgbClr val="00B050"/>
            </a:solidFill>
            <a:tailEnd type="triangl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0" name="Arc 69">
            <a:extLst>
              <a:ext uri="{FF2B5EF4-FFF2-40B4-BE49-F238E27FC236}">
                <a16:creationId xmlns:a16="http://schemas.microsoft.com/office/drawing/2014/main" id="{481189AA-723C-6E02-3F2A-21539BCC2274}"/>
              </a:ext>
            </a:extLst>
          </p:cNvPr>
          <p:cNvSpPr/>
          <p:nvPr/>
        </p:nvSpPr>
        <p:spPr>
          <a:xfrm>
            <a:off x="9322939" y="5074816"/>
            <a:ext cx="813760" cy="280244"/>
          </a:xfrm>
          <a:prstGeom prst="arc">
            <a:avLst>
              <a:gd name="adj1" fmla="val 10982090"/>
              <a:gd name="adj2" fmla="val 0"/>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2" name="Straight Connector 71">
            <a:extLst>
              <a:ext uri="{FF2B5EF4-FFF2-40B4-BE49-F238E27FC236}">
                <a16:creationId xmlns:a16="http://schemas.microsoft.com/office/drawing/2014/main" id="{B0217BC9-11E7-2A73-B330-69251AFC4F32}"/>
              </a:ext>
            </a:extLst>
          </p:cNvPr>
          <p:cNvCxnSpPr/>
          <p:nvPr/>
        </p:nvCxnSpPr>
        <p:spPr>
          <a:xfrm flipH="1">
            <a:off x="8552771" y="3144848"/>
            <a:ext cx="0" cy="30727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44862CA2-A639-2B41-7C44-3892C64CC4BE}"/>
              </a:ext>
            </a:extLst>
          </p:cNvPr>
          <p:cNvCxnSpPr/>
          <p:nvPr/>
        </p:nvCxnSpPr>
        <p:spPr>
          <a:xfrm flipH="1">
            <a:off x="8552771" y="4233419"/>
            <a:ext cx="0" cy="30727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3F80CEAA-4F9E-8A06-9790-BD7AD06ED40C}"/>
              </a:ext>
            </a:extLst>
          </p:cNvPr>
          <p:cNvCxnSpPr>
            <a:cxnSpLocks/>
          </p:cNvCxnSpPr>
          <p:nvPr/>
        </p:nvCxnSpPr>
        <p:spPr>
          <a:xfrm>
            <a:off x="9601758" y="4837080"/>
            <a:ext cx="415636" cy="493"/>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sp>
        <p:nvSpPr>
          <p:cNvPr id="31" name="Title 1">
            <a:extLst>
              <a:ext uri="{FF2B5EF4-FFF2-40B4-BE49-F238E27FC236}">
                <a16:creationId xmlns:a16="http://schemas.microsoft.com/office/drawing/2014/main" id="{8E2FFE08-37E6-A31F-5C06-126D7717AD37}"/>
              </a:ext>
            </a:extLst>
          </p:cNvPr>
          <p:cNvSpPr txBox="1">
            <a:spLocks/>
          </p:cNvSpPr>
          <p:nvPr/>
        </p:nvSpPr>
        <p:spPr>
          <a:xfrm>
            <a:off x="838199" y="172347"/>
            <a:ext cx="10515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CA" sz="5400" b="1" i="1">
                <a:ln w="0"/>
                <a:solidFill>
                  <a:srgbClr val="C00000"/>
                </a:solidFill>
                <a:latin typeface="+mn-lt"/>
              </a:rPr>
              <a:t>Case 2 Implementation</a:t>
            </a:r>
          </a:p>
        </p:txBody>
      </p:sp>
    </p:spTree>
    <p:extLst>
      <p:ext uri="{BB962C8B-B14F-4D97-AF65-F5344CB8AC3E}">
        <p14:creationId xmlns:p14="http://schemas.microsoft.com/office/powerpoint/2010/main" val="2859239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35D306-9E11-1691-372E-DB437C85C4B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8259E2-51BC-FABB-906D-64181E27AEF1}"/>
              </a:ext>
            </a:extLst>
          </p:cNvPr>
          <p:cNvSpPr>
            <a:spLocks noGrp="1"/>
          </p:cNvSpPr>
          <p:nvPr>
            <p:ph idx="1"/>
          </p:nvPr>
        </p:nvSpPr>
        <p:spPr>
          <a:xfrm>
            <a:off x="442951" y="1690688"/>
            <a:ext cx="11306097" cy="4351338"/>
          </a:xfrm>
        </p:spPr>
        <p:txBody>
          <a:bodyPr>
            <a:normAutofit/>
          </a:bodyPr>
          <a:lstStyle/>
          <a:p>
            <a:pPr marL="0" indent="0">
              <a:buNone/>
            </a:pPr>
            <a:r>
              <a:rPr lang="en-US" sz="2400" b="1"/>
              <a:t>Scenario: </a:t>
            </a:r>
          </a:p>
          <a:p>
            <a:r>
              <a:rPr lang="en-US" sz="2400"/>
              <a:t>User1 hasn’t been paying their phone bills, and the manager wants to cut their service.</a:t>
            </a:r>
          </a:p>
          <a:p>
            <a:r>
              <a:rPr lang="en-US" sz="2400"/>
              <a:t>We need to introduce an ADMIN interface (CLI) so that the manager can make modifications to the switchboard. </a:t>
            </a:r>
          </a:p>
          <a:p>
            <a:pPr marL="0" indent="0">
              <a:buNone/>
            </a:pPr>
            <a:endParaRPr lang="en-US" sz="2400"/>
          </a:p>
          <a:p>
            <a:pPr marL="0" indent="0">
              <a:buNone/>
            </a:pPr>
            <a:r>
              <a:rPr lang="en-US" sz="2400" b="1"/>
              <a:t>Switchboard Example: </a:t>
            </a:r>
          </a:p>
          <a:p>
            <a:r>
              <a:rPr lang="en-US" sz="2400"/>
              <a:t>Manager tells the Switchboard Operator: “I want to cut User1’s service!”</a:t>
            </a:r>
          </a:p>
          <a:p>
            <a:r>
              <a:rPr lang="en-US" sz="2400"/>
              <a:t>The Switchboard Operator sees User1 is mapped to Port 1. He unplugs Port 1 (even though User1 is currently on a call with User2). Then, he disables Port 1, blocking any control and data traffic.</a:t>
            </a:r>
          </a:p>
        </p:txBody>
      </p:sp>
      <p:sp>
        <p:nvSpPr>
          <p:cNvPr id="4" name="Title 1">
            <a:extLst>
              <a:ext uri="{FF2B5EF4-FFF2-40B4-BE49-F238E27FC236}">
                <a16:creationId xmlns:a16="http://schemas.microsoft.com/office/drawing/2014/main" id="{D428E60E-A2B8-6856-5B2F-8B43A107F650}"/>
              </a:ext>
            </a:extLst>
          </p:cNvPr>
          <p:cNvSpPr>
            <a:spLocks noGrp="1"/>
          </p:cNvSpPr>
          <p:nvPr>
            <p:ph type="title"/>
          </p:nvPr>
        </p:nvSpPr>
        <p:spPr>
          <a:xfrm>
            <a:off x="838200" y="365125"/>
            <a:ext cx="10515600" cy="1325563"/>
          </a:xfrm>
        </p:spPr>
        <p:txBody>
          <a:bodyPr>
            <a:noAutofit/>
          </a:bodyPr>
          <a:lstStyle/>
          <a:p>
            <a:pPr algn="ctr"/>
            <a:r>
              <a:rPr lang="en-CA" sz="5400" b="1" i="1">
                <a:ln w="0"/>
                <a:solidFill>
                  <a:srgbClr val="C00000"/>
                </a:solidFill>
                <a:latin typeface="+mn-lt"/>
              </a:rPr>
              <a:t>Case 3: Management Functionality</a:t>
            </a:r>
          </a:p>
        </p:txBody>
      </p:sp>
    </p:spTree>
    <p:extLst>
      <p:ext uri="{BB962C8B-B14F-4D97-AF65-F5344CB8AC3E}">
        <p14:creationId xmlns:p14="http://schemas.microsoft.com/office/powerpoint/2010/main" val="2037008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A10208-50EE-0D77-F465-03E1E009CFA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0524F8-D6B0-616D-1866-229963D218EF}"/>
              </a:ext>
            </a:extLst>
          </p:cNvPr>
          <p:cNvSpPr>
            <a:spLocks noGrp="1"/>
          </p:cNvSpPr>
          <p:nvPr>
            <p:ph idx="1"/>
          </p:nvPr>
        </p:nvSpPr>
        <p:spPr>
          <a:xfrm>
            <a:off x="408825" y="1963820"/>
            <a:ext cx="6297355" cy="4351338"/>
          </a:xfrm>
        </p:spPr>
        <p:txBody>
          <a:bodyPr>
            <a:normAutofit/>
          </a:bodyPr>
          <a:lstStyle/>
          <a:p>
            <a:r>
              <a:rPr lang="en-US" sz="2400"/>
              <a:t>The manager sends an ADMIN signal from </a:t>
            </a:r>
            <a:r>
              <a:rPr lang="en-US" sz="2400" b="1"/>
              <a:t>ADMIN Interface</a:t>
            </a:r>
            <a:r>
              <a:rPr lang="en-US" sz="2400"/>
              <a:t> to </a:t>
            </a:r>
            <a:r>
              <a:rPr lang="en-US" sz="2400" b="1"/>
              <a:t>Service</a:t>
            </a:r>
            <a:r>
              <a:rPr lang="en-US" sz="2400"/>
              <a:t>. </a:t>
            </a:r>
          </a:p>
          <a:p>
            <a:r>
              <a:rPr lang="en-US" sz="2400"/>
              <a:t>The </a:t>
            </a:r>
            <a:r>
              <a:rPr lang="en-US" sz="2400" b="1"/>
              <a:t>Service</a:t>
            </a:r>
            <a:r>
              <a:rPr lang="en-US" sz="2400"/>
              <a:t> processes the ADMIN signal (with help from </a:t>
            </a:r>
            <a:r>
              <a:rPr lang="en-US" sz="2400" b="1"/>
              <a:t>Service Database</a:t>
            </a:r>
            <a:r>
              <a:rPr lang="en-US" sz="2400"/>
              <a:t>), then sends instructions to </a:t>
            </a:r>
            <a:r>
              <a:rPr lang="en-US" sz="2400" b="1"/>
              <a:t>Stateful Hardware </a:t>
            </a:r>
            <a:r>
              <a:rPr lang="en-US" sz="2400"/>
              <a:t>through </a:t>
            </a:r>
            <a:r>
              <a:rPr lang="en-US" sz="2400" b="1"/>
              <a:t>Hardware API</a:t>
            </a:r>
            <a:r>
              <a:rPr lang="en-US" sz="2400"/>
              <a:t>.</a:t>
            </a:r>
          </a:p>
          <a:p>
            <a:r>
              <a:rPr lang="en-US" sz="2400" b="1"/>
              <a:t>Stateful Hardware</a:t>
            </a:r>
            <a:r>
              <a:rPr lang="en-US" sz="2400"/>
              <a:t> changes its state (e.g., to block port 1)</a:t>
            </a:r>
          </a:p>
        </p:txBody>
      </p:sp>
      <p:sp>
        <p:nvSpPr>
          <p:cNvPr id="4" name="Title 1">
            <a:extLst>
              <a:ext uri="{FF2B5EF4-FFF2-40B4-BE49-F238E27FC236}">
                <a16:creationId xmlns:a16="http://schemas.microsoft.com/office/drawing/2014/main" id="{152AA2E9-3B01-88BA-9771-AA833897088D}"/>
              </a:ext>
            </a:extLst>
          </p:cNvPr>
          <p:cNvSpPr>
            <a:spLocks noGrp="1"/>
          </p:cNvSpPr>
          <p:nvPr>
            <p:ph type="title"/>
          </p:nvPr>
        </p:nvSpPr>
        <p:spPr>
          <a:xfrm>
            <a:off x="838200" y="365125"/>
            <a:ext cx="10515600" cy="1325563"/>
          </a:xfrm>
        </p:spPr>
        <p:txBody>
          <a:bodyPr>
            <a:noAutofit/>
          </a:bodyPr>
          <a:lstStyle/>
          <a:p>
            <a:pPr algn="ctr"/>
            <a:r>
              <a:rPr lang="en-CA" sz="5400" b="1" i="1">
                <a:ln w="0"/>
                <a:solidFill>
                  <a:srgbClr val="C00000"/>
                </a:solidFill>
                <a:latin typeface="+mn-lt"/>
              </a:rPr>
              <a:t>Case 3: Management Functionality</a:t>
            </a:r>
          </a:p>
        </p:txBody>
      </p:sp>
      <p:sp>
        <p:nvSpPr>
          <p:cNvPr id="10" name="Rectangle: Rounded Corners 9">
            <a:extLst>
              <a:ext uri="{FF2B5EF4-FFF2-40B4-BE49-F238E27FC236}">
                <a16:creationId xmlns:a16="http://schemas.microsoft.com/office/drawing/2014/main" id="{FB5C25D0-DBFE-C870-2D3C-D8A485D7E0F9}"/>
              </a:ext>
            </a:extLst>
          </p:cNvPr>
          <p:cNvSpPr/>
          <p:nvPr/>
        </p:nvSpPr>
        <p:spPr>
          <a:xfrm>
            <a:off x="7799177" y="1871025"/>
            <a:ext cx="2131213"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Stateful Hardware</a:t>
            </a:r>
          </a:p>
        </p:txBody>
      </p:sp>
      <p:sp>
        <p:nvSpPr>
          <p:cNvPr id="11" name="Rectangle: Rounded Corners 10">
            <a:extLst>
              <a:ext uri="{FF2B5EF4-FFF2-40B4-BE49-F238E27FC236}">
                <a16:creationId xmlns:a16="http://schemas.microsoft.com/office/drawing/2014/main" id="{BB87744E-315F-0CB1-DDA5-5DDD1C2DD35C}"/>
              </a:ext>
            </a:extLst>
          </p:cNvPr>
          <p:cNvSpPr/>
          <p:nvPr/>
        </p:nvSpPr>
        <p:spPr>
          <a:xfrm>
            <a:off x="7795514" y="3604305"/>
            <a:ext cx="2134874"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a:t>
            </a:r>
          </a:p>
        </p:txBody>
      </p:sp>
      <p:sp>
        <p:nvSpPr>
          <p:cNvPr id="12" name="Rectangle: Rounded Corners 11">
            <a:extLst>
              <a:ext uri="{FF2B5EF4-FFF2-40B4-BE49-F238E27FC236}">
                <a16:creationId xmlns:a16="http://schemas.microsoft.com/office/drawing/2014/main" id="{C7EF3E2F-9497-D634-89F4-954BBFD47DA4}"/>
              </a:ext>
            </a:extLst>
          </p:cNvPr>
          <p:cNvSpPr/>
          <p:nvPr/>
        </p:nvSpPr>
        <p:spPr>
          <a:xfrm>
            <a:off x="7795514" y="2729237"/>
            <a:ext cx="2134876"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Hardware API</a:t>
            </a:r>
          </a:p>
        </p:txBody>
      </p:sp>
      <p:sp>
        <p:nvSpPr>
          <p:cNvPr id="16" name="Rectangle: Rounded Corners 15">
            <a:extLst>
              <a:ext uri="{FF2B5EF4-FFF2-40B4-BE49-F238E27FC236}">
                <a16:creationId xmlns:a16="http://schemas.microsoft.com/office/drawing/2014/main" id="{6BC6CAB7-390E-F241-7FBA-FC63C457D157}"/>
              </a:ext>
            </a:extLst>
          </p:cNvPr>
          <p:cNvSpPr/>
          <p:nvPr/>
        </p:nvSpPr>
        <p:spPr>
          <a:xfrm>
            <a:off x="10164183" y="3604304"/>
            <a:ext cx="1338038"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Database</a:t>
            </a:r>
          </a:p>
        </p:txBody>
      </p:sp>
      <p:cxnSp>
        <p:nvCxnSpPr>
          <p:cNvPr id="5" name="Straight Connector 4">
            <a:extLst>
              <a:ext uri="{FF2B5EF4-FFF2-40B4-BE49-F238E27FC236}">
                <a16:creationId xmlns:a16="http://schemas.microsoft.com/office/drawing/2014/main" id="{F7DBB228-07CD-3832-89AF-87F6739512FD}"/>
              </a:ext>
            </a:extLst>
          </p:cNvPr>
          <p:cNvCxnSpPr>
            <a:cxnSpLocks/>
          </p:cNvCxnSpPr>
          <p:nvPr/>
        </p:nvCxnSpPr>
        <p:spPr>
          <a:xfrm flipH="1">
            <a:off x="8823052" y="2647202"/>
            <a:ext cx="1832" cy="82035"/>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CAC0BFEC-B5FC-28CD-0D80-4BB11E50E2D9}"/>
              </a:ext>
            </a:extLst>
          </p:cNvPr>
          <p:cNvCxnSpPr>
            <a:cxnSpLocks/>
            <a:stCxn id="12" idx="2"/>
            <a:endCxn id="11" idx="0"/>
          </p:cNvCxnSpPr>
          <p:nvPr/>
        </p:nvCxnSpPr>
        <p:spPr>
          <a:xfrm flipH="1">
            <a:off x="8862951" y="3505414"/>
            <a:ext cx="1" cy="9889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F794CB6A-F243-9661-4DD2-3C0F5D718E32}"/>
              </a:ext>
            </a:extLst>
          </p:cNvPr>
          <p:cNvCxnSpPr>
            <a:cxnSpLocks/>
            <a:stCxn id="16" idx="1"/>
            <a:endCxn id="11" idx="3"/>
          </p:cNvCxnSpPr>
          <p:nvPr/>
        </p:nvCxnSpPr>
        <p:spPr>
          <a:xfrm flipH="1">
            <a:off x="9930388" y="3992393"/>
            <a:ext cx="233795" cy="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sp>
        <p:nvSpPr>
          <p:cNvPr id="2" name="Rectangle: Rounded Corners 1">
            <a:extLst>
              <a:ext uri="{FF2B5EF4-FFF2-40B4-BE49-F238E27FC236}">
                <a16:creationId xmlns:a16="http://schemas.microsoft.com/office/drawing/2014/main" id="{C6600122-646E-A703-C9E1-78F2C3DAE96E}"/>
              </a:ext>
            </a:extLst>
          </p:cNvPr>
          <p:cNvSpPr/>
          <p:nvPr/>
        </p:nvSpPr>
        <p:spPr>
          <a:xfrm>
            <a:off x="7797345" y="4479545"/>
            <a:ext cx="2131212"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ADMIN interfaces</a:t>
            </a:r>
          </a:p>
        </p:txBody>
      </p:sp>
      <p:cxnSp>
        <p:nvCxnSpPr>
          <p:cNvPr id="28" name="Straight Connector 27">
            <a:extLst>
              <a:ext uri="{FF2B5EF4-FFF2-40B4-BE49-F238E27FC236}">
                <a16:creationId xmlns:a16="http://schemas.microsoft.com/office/drawing/2014/main" id="{72B759F9-E63D-4391-1CBC-6C5BA6A8B403}"/>
              </a:ext>
            </a:extLst>
          </p:cNvPr>
          <p:cNvCxnSpPr>
            <a:cxnSpLocks/>
            <a:stCxn id="11" idx="2"/>
            <a:endCxn id="2" idx="0"/>
          </p:cNvCxnSpPr>
          <p:nvPr/>
        </p:nvCxnSpPr>
        <p:spPr>
          <a:xfrm>
            <a:off x="8862951" y="4380482"/>
            <a:ext cx="0" cy="99063"/>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8FD4D860-D412-C3E6-6E2D-364BEEF92DAE}"/>
              </a:ext>
            </a:extLst>
          </p:cNvPr>
          <p:cNvCxnSpPr>
            <a:cxnSpLocks/>
          </p:cNvCxnSpPr>
          <p:nvPr/>
        </p:nvCxnSpPr>
        <p:spPr>
          <a:xfrm flipV="1">
            <a:off x="9620571" y="4120605"/>
            <a:ext cx="0" cy="519751"/>
          </a:xfrm>
          <a:prstGeom prst="straightConnector1">
            <a:avLst/>
          </a:prstGeom>
          <a:ln w="31750">
            <a:solidFill>
              <a:srgbClr val="00B050"/>
            </a:solidFill>
            <a:headEnd type="none"/>
            <a:tailEnd type="arrow"/>
          </a:ln>
        </p:spPr>
        <p:style>
          <a:lnRef idx="1">
            <a:schemeClr val="accent6"/>
          </a:lnRef>
          <a:fillRef idx="0">
            <a:schemeClr val="accent6"/>
          </a:fillRef>
          <a:effectRef idx="0">
            <a:schemeClr val="accent6"/>
          </a:effectRef>
          <a:fontRef idx="minor">
            <a:schemeClr val="tx1"/>
          </a:fontRef>
        </p:style>
      </p:cxnSp>
      <p:cxnSp>
        <p:nvCxnSpPr>
          <p:cNvPr id="14" name="Straight Arrow Connector 13">
            <a:extLst>
              <a:ext uri="{FF2B5EF4-FFF2-40B4-BE49-F238E27FC236}">
                <a16:creationId xmlns:a16="http://schemas.microsoft.com/office/drawing/2014/main" id="{2022BEFB-C5C9-C884-6721-F4B082D9A6AA}"/>
              </a:ext>
            </a:extLst>
          </p:cNvPr>
          <p:cNvCxnSpPr>
            <a:cxnSpLocks/>
          </p:cNvCxnSpPr>
          <p:nvPr/>
        </p:nvCxnSpPr>
        <p:spPr>
          <a:xfrm>
            <a:off x="9743058" y="4139489"/>
            <a:ext cx="547991" cy="0"/>
          </a:xfrm>
          <a:prstGeom prst="straightConnector1">
            <a:avLst/>
          </a:prstGeom>
          <a:ln w="31750">
            <a:solidFill>
              <a:srgbClr val="00B050"/>
            </a:solidFill>
            <a:headEnd type="none"/>
            <a:tailEnd type="arrow"/>
          </a:ln>
        </p:spPr>
        <p:style>
          <a:lnRef idx="1">
            <a:schemeClr val="accent6"/>
          </a:lnRef>
          <a:fillRef idx="0">
            <a:schemeClr val="accent6"/>
          </a:fillRef>
          <a:effectRef idx="0">
            <a:schemeClr val="accent6"/>
          </a:effectRef>
          <a:fontRef idx="minor">
            <a:schemeClr val="tx1"/>
          </a:fontRef>
        </p:style>
      </p:cxnSp>
      <p:cxnSp>
        <p:nvCxnSpPr>
          <p:cNvPr id="36" name="Straight Arrow Connector 35">
            <a:extLst>
              <a:ext uri="{FF2B5EF4-FFF2-40B4-BE49-F238E27FC236}">
                <a16:creationId xmlns:a16="http://schemas.microsoft.com/office/drawing/2014/main" id="{6A7D8A40-3EF5-90C8-6622-A2BA0DE304A3}"/>
              </a:ext>
            </a:extLst>
          </p:cNvPr>
          <p:cNvCxnSpPr>
            <a:cxnSpLocks/>
          </p:cNvCxnSpPr>
          <p:nvPr/>
        </p:nvCxnSpPr>
        <p:spPr>
          <a:xfrm>
            <a:off x="9743058" y="3824961"/>
            <a:ext cx="547991" cy="0"/>
          </a:xfrm>
          <a:prstGeom prst="straightConnector1">
            <a:avLst/>
          </a:prstGeom>
          <a:ln w="31750">
            <a:solidFill>
              <a:srgbClr val="00B050"/>
            </a:solidFill>
            <a:headEnd type="arrow"/>
            <a:tailEnd type="none"/>
          </a:ln>
        </p:spPr>
        <p:style>
          <a:lnRef idx="1">
            <a:schemeClr val="accent6"/>
          </a:lnRef>
          <a:fillRef idx="0">
            <a:schemeClr val="accent6"/>
          </a:fillRef>
          <a:effectRef idx="0">
            <a:schemeClr val="accent6"/>
          </a:effectRef>
          <a:fontRef idx="minor">
            <a:schemeClr val="tx1"/>
          </a:fontRef>
        </p:style>
      </p:cxnSp>
      <p:cxnSp>
        <p:nvCxnSpPr>
          <p:cNvPr id="37" name="Straight Arrow Connector 36">
            <a:extLst>
              <a:ext uri="{FF2B5EF4-FFF2-40B4-BE49-F238E27FC236}">
                <a16:creationId xmlns:a16="http://schemas.microsoft.com/office/drawing/2014/main" id="{DC12FD46-7B2C-7ECC-3959-11A481F3F802}"/>
              </a:ext>
            </a:extLst>
          </p:cNvPr>
          <p:cNvCxnSpPr>
            <a:cxnSpLocks/>
          </p:cNvCxnSpPr>
          <p:nvPr/>
        </p:nvCxnSpPr>
        <p:spPr>
          <a:xfrm>
            <a:off x="9743058" y="2393004"/>
            <a:ext cx="0" cy="1302255"/>
          </a:xfrm>
          <a:prstGeom prst="straightConnector1">
            <a:avLst/>
          </a:prstGeom>
          <a:ln w="31750">
            <a:solidFill>
              <a:srgbClr val="00B050"/>
            </a:solidFill>
            <a:headEnd type="arrow"/>
            <a:tailEnd type="non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388005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2F5F94-A562-1C78-1BA6-3781B43E148D}"/>
            </a:ext>
          </a:extLst>
        </p:cNvPr>
        <p:cNvGrpSpPr/>
        <p:nvPr/>
      </p:nvGrpSpPr>
      <p:grpSpPr>
        <a:xfrm>
          <a:off x="0" y="0"/>
          <a:ext cx="0" cy="0"/>
          <a:chOff x="0" y="0"/>
          <a:chExt cx="0" cy="0"/>
        </a:xfrm>
      </p:grpSpPr>
      <p:sp>
        <p:nvSpPr>
          <p:cNvPr id="40" name="TextBox 39">
            <a:extLst>
              <a:ext uri="{FF2B5EF4-FFF2-40B4-BE49-F238E27FC236}">
                <a16:creationId xmlns:a16="http://schemas.microsoft.com/office/drawing/2014/main" id="{3E1F02D9-F4F5-F826-783D-B38B4F3238C8}"/>
              </a:ext>
            </a:extLst>
          </p:cNvPr>
          <p:cNvSpPr txBox="1"/>
          <p:nvPr/>
        </p:nvSpPr>
        <p:spPr>
          <a:xfrm>
            <a:off x="549817" y="1442202"/>
            <a:ext cx="6903512" cy="4524315"/>
          </a:xfrm>
          <a:prstGeom prst="rect">
            <a:avLst/>
          </a:prstGeom>
          <a:noFill/>
        </p:spPr>
        <p:txBody>
          <a:bodyPr wrap="square" lIns="91440" tIns="45720" rIns="91440" bIns="45720" rtlCol="0" anchor="t">
            <a:spAutoFit/>
          </a:bodyPr>
          <a:lstStyle/>
          <a:p>
            <a:r>
              <a:rPr lang="en-US" sz="1600"/>
              <a:t>In router.py, </a:t>
            </a:r>
            <a:r>
              <a:rPr lang="en-US" sz="1600" b="1"/>
              <a:t>you must implement a CLI so that a manager can send the following command to modify the hardware’s state values. </a:t>
            </a:r>
          </a:p>
          <a:p>
            <a:endParaRPr lang="en-US" sz="1600"/>
          </a:p>
          <a:p>
            <a:r>
              <a:rPr lang="en-US" sz="1600"/>
              <a:t>The command should have the following format:</a:t>
            </a:r>
          </a:p>
          <a:p>
            <a:pPr algn="ctr"/>
            <a:r>
              <a:rPr lang="en-US" sz="1600" b="1"/>
              <a:t>set j k</a:t>
            </a:r>
          </a:p>
          <a:p>
            <a:r>
              <a:rPr lang="en-US" sz="1600"/>
              <a:t>where j = index (1-indexed) of state value </a:t>
            </a:r>
          </a:p>
          <a:p>
            <a:r>
              <a:rPr lang="en-US" sz="1600"/>
              <a:t>where k = integer the </a:t>
            </a:r>
            <a:r>
              <a:rPr lang="en-US" sz="1600" err="1"/>
              <a:t>j’th</a:t>
            </a:r>
            <a:r>
              <a:rPr lang="en-US" sz="1600"/>
              <a:t> value is set to.</a:t>
            </a:r>
          </a:p>
          <a:p>
            <a:endParaRPr lang="en-US" sz="1600"/>
          </a:p>
          <a:p>
            <a:r>
              <a:rPr lang="en-US" sz="1600"/>
              <a:t>Given the following StatefulHardware.txt:</a:t>
            </a:r>
          </a:p>
          <a:p>
            <a:r>
              <a:rPr lang="en-US" sz="1600">
                <a:solidFill>
                  <a:srgbClr val="00B050"/>
                </a:solidFill>
              </a:rPr>
              <a:t>a</a:t>
            </a:r>
            <a:r>
              <a:rPr lang="en-US" sz="1600"/>
              <a:t>, b, c, d</a:t>
            </a:r>
            <a:endParaRPr lang="en-US" sz="1600">
              <a:ea typeface="Calibri"/>
              <a:cs typeface="Calibri"/>
            </a:endParaRPr>
          </a:p>
          <a:p>
            <a:r>
              <a:rPr lang="en-US" sz="1600"/>
              <a:t>p, q, m, n</a:t>
            </a:r>
            <a:endParaRPr lang="en-US" sz="1600">
              <a:ea typeface="Calibri"/>
              <a:cs typeface="Calibri"/>
            </a:endParaRPr>
          </a:p>
          <a:p>
            <a:r>
              <a:rPr lang="en-US" sz="1600"/>
              <a:t>x, y</a:t>
            </a:r>
          </a:p>
          <a:p>
            <a:endParaRPr lang="en-US" sz="1600"/>
          </a:p>
          <a:p>
            <a:r>
              <a:rPr lang="en-US" sz="1600"/>
              <a:t>CLI command: set </a:t>
            </a:r>
            <a:r>
              <a:rPr lang="en-US" sz="1600">
                <a:solidFill>
                  <a:srgbClr val="00B050"/>
                </a:solidFill>
              </a:rPr>
              <a:t>1</a:t>
            </a:r>
            <a:r>
              <a:rPr lang="en-US" sz="1600"/>
              <a:t> </a:t>
            </a:r>
            <a:r>
              <a:rPr lang="en-US" sz="1600">
                <a:solidFill>
                  <a:srgbClr val="FF0000"/>
                </a:solidFill>
              </a:rPr>
              <a:t>2 </a:t>
            </a:r>
            <a:endParaRPr lang="en-US" sz="1600">
              <a:ea typeface="Calibri"/>
              <a:cs typeface="Calibri"/>
            </a:endParaRPr>
          </a:p>
          <a:p>
            <a:endParaRPr lang="en-US" sz="1600">
              <a:solidFill>
                <a:srgbClr val="FF0000"/>
              </a:solidFill>
            </a:endParaRPr>
          </a:p>
          <a:p>
            <a:r>
              <a:rPr lang="en-US" sz="1600">
                <a:solidFill>
                  <a:srgbClr val="FF0000"/>
                </a:solidFill>
              </a:rPr>
              <a:t>2</a:t>
            </a:r>
            <a:r>
              <a:rPr lang="en-US" sz="1600"/>
              <a:t>, b, c, d</a:t>
            </a:r>
            <a:endParaRPr lang="en-US" sz="1600">
              <a:ea typeface="Calibri"/>
              <a:cs typeface="Calibri"/>
            </a:endParaRPr>
          </a:p>
          <a:p>
            <a:r>
              <a:rPr lang="en-US" sz="1600"/>
              <a:t>p, q, m, n</a:t>
            </a:r>
          </a:p>
          <a:p>
            <a:r>
              <a:rPr lang="en-US" sz="1600"/>
              <a:t>x, y</a:t>
            </a:r>
          </a:p>
        </p:txBody>
      </p:sp>
      <p:sp>
        <p:nvSpPr>
          <p:cNvPr id="18" name="Rectangle: Rounded Corners 17">
            <a:extLst>
              <a:ext uri="{FF2B5EF4-FFF2-40B4-BE49-F238E27FC236}">
                <a16:creationId xmlns:a16="http://schemas.microsoft.com/office/drawing/2014/main" id="{F01EF3E7-F392-C363-F460-98688A166C7D}"/>
              </a:ext>
            </a:extLst>
          </p:cNvPr>
          <p:cNvSpPr/>
          <p:nvPr/>
        </p:nvSpPr>
        <p:spPr>
          <a:xfrm>
            <a:off x="7771154" y="1740613"/>
            <a:ext cx="2131213"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Stateful Hardware</a:t>
            </a:r>
          </a:p>
        </p:txBody>
      </p:sp>
      <p:sp>
        <p:nvSpPr>
          <p:cNvPr id="21" name="Rectangle: Rounded Corners 20">
            <a:extLst>
              <a:ext uri="{FF2B5EF4-FFF2-40B4-BE49-F238E27FC236}">
                <a16:creationId xmlns:a16="http://schemas.microsoft.com/office/drawing/2014/main" id="{C29B1627-3CA3-3DBD-F47A-4DC06677F5F3}"/>
              </a:ext>
            </a:extLst>
          </p:cNvPr>
          <p:cNvSpPr/>
          <p:nvPr/>
        </p:nvSpPr>
        <p:spPr>
          <a:xfrm>
            <a:off x="7767493" y="3907510"/>
            <a:ext cx="2134874"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a:t>
            </a:r>
          </a:p>
        </p:txBody>
      </p:sp>
      <p:sp>
        <p:nvSpPr>
          <p:cNvPr id="24" name="Rectangle: Rounded Corners 23">
            <a:extLst>
              <a:ext uri="{FF2B5EF4-FFF2-40B4-BE49-F238E27FC236}">
                <a16:creationId xmlns:a16="http://schemas.microsoft.com/office/drawing/2014/main" id="{69D123CD-816B-82B2-BD83-6455DBA99357}"/>
              </a:ext>
            </a:extLst>
          </p:cNvPr>
          <p:cNvSpPr/>
          <p:nvPr/>
        </p:nvSpPr>
        <p:spPr>
          <a:xfrm>
            <a:off x="10304145" y="3907509"/>
            <a:ext cx="1338038"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Database</a:t>
            </a:r>
          </a:p>
        </p:txBody>
      </p:sp>
      <p:sp>
        <p:nvSpPr>
          <p:cNvPr id="26" name="Rectangle: Rounded Corners 25">
            <a:extLst>
              <a:ext uri="{FF2B5EF4-FFF2-40B4-BE49-F238E27FC236}">
                <a16:creationId xmlns:a16="http://schemas.microsoft.com/office/drawing/2014/main" id="{59FAD397-96F3-9695-C009-3D2CFC9E481D}"/>
              </a:ext>
            </a:extLst>
          </p:cNvPr>
          <p:cNvSpPr/>
          <p:nvPr/>
        </p:nvSpPr>
        <p:spPr>
          <a:xfrm>
            <a:off x="7767492" y="4994034"/>
            <a:ext cx="2131212"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ADMIN interfaces</a:t>
            </a:r>
          </a:p>
        </p:txBody>
      </p:sp>
      <p:sp>
        <p:nvSpPr>
          <p:cNvPr id="38" name="Rectangle: Rounded Corners 37">
            <a:extLst>
              <a:ext uri="{FF2B5EF4-FFF2-40B4-BE49-F238E27FC236}">
                <a16:creationId xmlns:a16="http://schemas.microsoft.com/office/drawing/2014/main" id="{71F69AEC-FCB9-AB1E-C739-B6B738BD2ACB}"/>
              </a:ext>
            </a:extLst>
          </p:cNvPr>
          <p:cNvSpPr/>
          <p:nvPr/>
        </p:nvSpPr>
        <p:spPr>
          <a:xfrm>
            <a:off x="5998097" y="3907509"/>
            <a:ext cx="1338039"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ADMIN Database</a:t>
            </a:r>
          </a:p>
        </p:txBody>
      </p:sp>
      <p:sp>
        <p:nvSpPr>
          <p:cNvPr id="41" name="Rectangle: Rounded Corners 40">
            <a:extLst>
              <a:ext uri="{FF2B5EF4-FFF2-40B4-BE49-F238E27FC236}">
                <a16:creationId xmlns:a16="http://schemas.microsoft.com/office/drawing/2014/main" id="{832BFB6D-3925-81AE-63E6-1CDA40F225CE}"/>
              </a:ext>
            </a:extLst>
          </p:cNvPr>
          <p:cNvSpPr/>
          <p:nvPr/>
        </p:nvSpPr>
        <p:spPr>
          <a:xfrm>
            <a:off x="7767491" y="2824061"/>
            <a:ext cx="2134876"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Hardware API</a:t>
            </a:r>
          </a:p>
        </p:txBody>
      </p:sp>
      <p:cxnSp>
        <p:nvCxnSpPr>
          <p:cNvPr id="65" name="Connector: Curved 64">
            <a:extLst>
              <a:ext uri="{FF2B5EF4-FFF2-40B4-BE49-F238E27FC236}">
                <a16:creationId xmlns:a16="http://schemas.microsoft.com/office/drawing/2014/main" id="{80CA966D-A2EF-7F46-4898-9D7283FD2502}"/>
              </a:ext>
            </a:extLst>
          </p:cNvPr>
          <p:cNvCxnSpPr>
            <a:cxnSpLocks/>
          </p:cNvCxnSpPr>
          <p:nvPr/>
        </p:nvCxnSpPr>
        <p:spPr>
          <a:xfrm>
            <a:off x="9393496" y="2362031"/>
            <a:ext cx="90714" cy="1700236"/>
          </a:xfrm>
          <a:prstGeom prst="curvedConnector3">
            <a:avLst>
              <a:gd name="adj1" fmla="val 352001"/>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cxnSp>
      <p:sp>
        <p:nvSpPr>
          <p:cNvPr id="67" name="Arc 66">
            <a:extLst>
              <a:ext uri="{FF2B5EF4-FFF2-40B4-BE49-F238E27FC236}">
                <a16:creationId xmlns:a16="http://schemas.microsoft.com/office/drawing/2014/main" id="{EA86B3FB-EF02-2FE2-E8FC-349519E3C2DA}"/>
              </a:ext>
            </a:extLst>
          </p:cNvPr>
          <p:cNvSpPr/>
          <p:nvPr/>
        </p:nvSpPr>
        <p:spPr>
          <a:xfrm>
            <a:off x="7234356" y="4299084"/>
            <a:ext cx="813760" cy="280244"/>
          </a:xfrm>
          <a:prstGeom prst="arc">
            <a:avLst>
              <a:gd name="adj1" fmla="val 10982090"/>
              <a:gd name="adj2" fmla="val 0"/>
            </a:avLst>
          </a:prstGeom>
          <a:ln w="31750">
            <a:solidFill>
              <a:srgbClr val="00B050"/>
            </a:solidFill>
            <a:tailEnd type="triangl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9" name="Arc 68">
            <a:extLst>
              <a:ext uri="{FF2B5EF4-FFF2-40B4-BE49-F238E27FC236}">
                <a16:creationId xmlns:a16="http://schemas.microsoft.com/office/drawing/2014/main" id="{8D4610C3-BA3B-A95F-DF40-6CA916572E72}"/>
              </a:ext>
            </a:extLst>
          </p:cNvPr>
          <p:cNvSpPr/>
          <p:nvPr/>
        </p:nvSpPr>
        <p:spPr>
          <a:xfrm>
            <a:off x="9620500" y="4309172"/>
            <a:ext cx="813760" cy="280244"/>
          </a:xfrm>
          <a:prstGeom prst="arc">
            <a:avLst>
              <a:gd name="adj1" fmla="val 10982090"/>
              <a:gd name="adj2" fmla="val 0"/>
            </a:avLst>
          </a:prstGeom>
          <a:ln w="31750">
            <a:solidFill>
              <a:srgbClr val="00B050"/>
            </a:solidFill>
            <a:tailEnd type="triangl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1" name="Arc 70">
            <a:extLst>
              <a:ext uri="{FF2B5EF4-FFF2-40B4-BE49-F238E27FC236}">
                <a16:creationId xmlns:a16="http://schemas.microsoft.com/office/drawing/2014/main" id="{FAD3013D-A52B-64AE-71C6-E5E24D211EBF}"/>
              </a:ext>
            </a:extLst>
          </p:cNvPr>
          <p:cNvSpPr/>
          <p:nvPr/>
        </p:nvSpPr>
        <p:spPr>
          <a:xfrm>
            <a:off x="7222391" y="4433393"/>
            <a:ext cx="813760" cy="280244"/>
          </a:xfrm>
          <a:prstGeom prst="arc">
            <a:avLst>
              <a:gd name="adj1" fmla="val 10982090"/>
              <a:gd name="adj2" fmla="val 0"/>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3" name="Arc 72">
            <a:extLst>
              <a:ext uri="{FF2B5EF4-FFF2-40B4-BE49-F238E27FC236}">
                <a16:creationId xmlns:a16="http://schemas.microsoft.com/office/drawing/2014/main" id="{3AC87E09-7DA3-284B-B035-C460DCC199EC}"/>
              </a:ext>
            </a:extLst>
          </p:cNvPr>
          <p:cNvSpPr/>
          <p:nvPr/>
        </p:nvSpPr>
        <p:spPr>
          <a:xfrm>
            <a:off x="9611323" y="4444435"/>
            <a:ext cx="813760" cy="280244"/>
          </a:xfrm>
          <a:prstGeom prst="arc">
            <a:avLst>
              <a:gd name="adj1" fmla="val 10982090"/>
              <a:gd name="adj2" fmla="val 0"/>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5" name="Connector: Curved 74">
            <a:extLst>
              <a:ext uri="{FF2B5EF4-FFF2-40B4-BE49-F238E27FC236}">
                <a16:creationId xmlns:a16="http://schemas.microsoft.com/office/drawing/2014/main" id="{69489B16-334B-2675-9862-4C11B2DBC9B8}"/>
              </a:ext>
            </a:extLst>
          </p:cNvPr>
          <p:cNvCxnSpPr>
            <a:cxnSpLocks/>
          </p:cNvCxnSpPr>
          <p:nvPr/>
        </p:nvCxnSpPr>
        <p:spPr>
          <a:xfrm>
            <a:off x="9344013" y="4252186"/>
            <a:ext cx="41234" cy="1066884"/>
          </a:xfrm>
          <a:prstGeom prst="curvedConnector3">
            <a:avLst>
              <a:gd name="adj1" fmla="val 352001"/>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32172721-88C0-55C6-555E-B6819923DC86}"/>
              </a:ext>
            </a:extLst>
          </p:cNvPr>
          <p:cNvCxnSpPr/>
          <p:nvPr/>
        </p:nvCxnSpPr>
        <p:spPr>
          <a:xfrm flipH="1">
            <a:off x="8831259" y="2514466"/>
            <a:ext cx="0" cy="30727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07C8A0C4-8B82-3E8C-98E6-FC17D4E7A512}"/>
              </a:ext>
            </a:extLst>
          </p:cNvPr>
          <p:cNvCxnSpPr/>
          <p:nvPr/>
        </p:nvCxnSpPr>
        <p:spPr>
          <a:xfrm flipH="1">
            <a:off x="8841155" y="3612933"/>
            <a:ext cx="0" cy="30727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79CEABEC-CAE6-B73C-7891-6C3C485C532A}"/>
              </a:ext>
            </a:extLst>
          </p:cNvPr>
          <p:cNvCxnSpPr/>
          <p:nvPr/>
        </p:nvCxnSpPr>
        <p:spPr>
          <a:xfrm flipH="1">
            <a:off x="8841155" y="4691609"/>
            <a:ext cx="0" cy="30727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83" name="Straight Connector 82">
            <a:extLst>
              <a:ext uri="{FF2B5EF4-FFF2-40B4-BE49-F238E27FC236}">
                <a16:creationId xmlns:a16="http://schemas.microsoft.com/office/drawing/2014/main" id="{4FC79948-88A3-9BA3-6330-599C02F2DA71}"/>
              </a:ext>
            </a:extLst>
          </p:cNvPr>
          <p:cNvCxnSpPr>
            <a:cxnSpLocks/>
          </p:cNvCxnSpPr>
          <p:nvPr/>
        </p:nvCxnSpPr>
        <p:spPr>
          <a:xfrm>
            <a:off x="7346843" y="4196802"/>
            <a:ext cx="415636" cy="493"/>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85" name="Straight Connector 84">
            <a:extLst>
              <a:ext uri="{FF2B5EF4-FFF2-40B4-BE49-F238E27FC236}">
                <a16:creationId xmlns:a16="http://schemas.microsoft.com/office/drawing/2014/main" id="{C67DDEDE-B111-7B13-BB9E-C5173D0560A2}"/>
              </a:ext>
            </a:extLst>
          </p:cNvPr>
          <p:cNvCxnSpPr>
            <a:cxnSpLocks/>
          </p:cNvCxnSpPr>
          <p:nvPr/>
        </p:nvCxnSpPr>
        <p:spPr>
          <a:xfrm>
            <a:off x="9909934" y="4206698"/>
            <a:ext cx="415636" cy="493"/>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sp>
        <p:nvSpPr>
          <p:cNvPr id="28" name="Title 1">
            <a:extLst>
              <a:ext uri="{FF2B5EF4-FFF2-40B4-BE49-F238E27FC236}">
                <a16:creationId xmlns:a16="http://schemas.microsoft.com/office/drawing/2014/main" id="{9B173ED1-5940-6BA2-A181-0D7457A53D36}"/>
              </a:ext>
            </a:extLst>
          </p:cNvPr>
          <p:cNvSpPr txBox="1">
            <a:spLocks/>
          </p:cNvSpPr>
          <p:nvPr/>
        </p:nvSpPr>
        <p:spPr>
          <a:xfrm>
            <a:off x="549817" y="201349"/>
            <a:ext cx="11103428"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CA" sz="5400" b="1" i="1">
                <a:ln w="0"/>
                <a:solidFill>
                  <a:srgbClr val="C00000"/>
                </a:solidFill>
                <a:latin typeface="+mn-lt"/>
              </a:rPr>
              <a:t>Implementing Case 3</a:t>
            </a:r>
            <a:endParaRPr lang="en-CA" sz="5400" b="1" i="1">
              <a:ln w="0"/>
              <a:solidFill>
                <a:schemeClr val="tx2"/>
              </a:solidFill>
              <a:latin typeface="+mn-lt"/>
            </a:endParaRPr>
          </a:p>
        </p:txBody>
      </p:sp>
    </p:spTree>
    <p:extLst>
      <p:ext uri="{BB962C8B-B14F-4D97-AF65-F5344CB8AC3E}">
        <p14:creationId xmlns:p14="http://schemas.microsoft.com/office/powerpoint/2010/main" val="20768545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A6E3FD-0D03-6085-1954-F07B06FB54A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8757C1-BF85-EC85-75C3-AD7B6C93028E}"/>
              </a:ext>
            </a:extLst>
          </p:cNvPr>
          <p:cNvSpPr>
            <a:spLocks noGrp="1"/>
          </p:cNvSpPr>
          <p:nvPr>
            <p:ph idx="1"/>
          </p:nvPr>
        </p:nvSpPr>
        <p:spPr>
          <a:xfrm>
            <a:off x="408824" y="1963820"/>
            <a:ext cx="11306097" cy="4351338"/>
          </a:xfrm>
        </p:spPr>
        <p:txBody>
          <a:bodyPr>
            <a:normAutofit/>
          </a:bodyPr>
          <a:lstStyle/>
          <a:p>
            <a:r>
              <a:rPr lang="en-US" sz="2400"/>
              <a:t>To save money and electricity, we don’t want User1 and User2 to stay connected for too long after they’ve stopped talking. </a:t>
            </a:r>
          </a:p>
          <a:p>
            <a:r>
              <a:rPr lang="en-US" sz="2400"/>
              <a:t>We need a timing feature that will enable us to disconnect User1 and User2 after a period of silence (e.g., 10 minutes).</a:t>
            </a:r>
          </a:p>
          <a:p>
            <a:r>
              <a:rPr lang="en-US" sz="2400"/>
              <a:t>A cron job is a program that schedules tasks at recurring intervals. </a:t>
            </a:r>
          </a:p>
          <a:p>
            <a:r>
              <a:rPr lang="en-US" sz="2400"/>
              <a:t>Example: Every night at 2:00 AM, the router needs to perform a backup of its configuration file and save it to a remote server.</a:t>
            </a:r>
          </a:p>
        </p:txBody>
      </p:sp>
      <p:sp>
        <p:nvSpPr>
          <p:cNvPr id="4" name="Title 1">
            <a:extLst>
              <a:ext uri="{FF2B5EF4-FFF2-40B4-BE49-F238E27FC236}">
                <a16:creationId xmlns:a16="http://schemas.microsoft.com/office/drawing/2014/main" id="{63343E07-0700-A3AD-65C0-B1F23039AB07}"/>
              </a:ext>
            </a:extLst>
          </p:cNvPr>
          <p:cNvSpPr>
            <a:spLocks noGrp="1"/>
          </p:cNvSpPr>
          <p:nvPr>
            <p:ph type="title"/>
          </p:nvPr>
        </p:nvSpPr>
        <p:spPr>
          <a:xfrm>
            <a:off x="838200" y="365125"/>
            <a:ext cx="10515600" cy="1325563"/>
          </a:xfrm>
        </p:spPr>
        <p:txBody>
          <a:bodyPr>
            <a:noAutofit/>
          </a:bodyPr>
          <a:lstStyle/>
          <a:p>
            <a:pPr algn="ctr"/>
            <a:r>
              <a:rPr lang="en-CA" sz="5400" b="1" i="1">
                <a:ln w="0"/>
                <a:solidFill>
                  <a:srgbClr val="C00000"/>
                </a:solidFill>
                <a:latin typeface="+mn-lt"/>
              </a:rPr>
              <a:t>Case 4: Handling Cron Jobs</a:t>
            </a:r>
          </a:p>
        </p:txBody>
      </p:sp>
    </p:spTree>
    <p:extLst>
      <p:ext uri="{BB962C8B-B14F-4D97-AF65-F5344CB8AC3E}">
        <p14:creationId xmlns:p14="http://schemas.microsoft.com/office/powerpoint/2010/main" val="2714947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2684D9-11B4-86B1-EDC5-43753912CF9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3B9B89D-4A02-B33E-39F3-541A93513BA2}"/>
              </a:ext>
            </a:extLst>
          </p:cNvPr>
          <p:cNvSpPr>
            <a:spLocks noGrp="1"/>
          </p:cNvSpPr>
          <p:nvPr>
            <p:ph idx="1"/>
          </p:nvPr>
        </p:nvSpPr>
        <p:spPr>
          <a:xfrm>
            <a:off x="408825" y="1963820"/>
            <a:ext cx="6297355" cy="4351338"/>
          </a:xfrm>
        </p:spPr>
        <p:txBody>
          <a:bodyPr>
            <a:normAutofit/>
          </a:bodyPr>
          <a:lstStyle/>
          <a:p>
            <a:r>
              <a:rPr lang="en-US" sz="2400"/>
              <a:t>The </a:t>
            </a:r>
            <a:r>
              <a:rPr lang="en-US" sz="2400" b="1"/>
              <a:t>Service </a:t>
            </a:r>
            <a:r>
              <a:rPr lang="en-US" sz="2400"/>
              <a:t>has an internal clock it’ll use to schedule time-related cron jobs. </a:t>
            </a:r>
          </a:p>
          <a:p>
            <a:r>
              <a:rPr lang="en-US" sz="2400"/>
              <a:t>The </a:t>
            </a:r>
            <a:r>
              <a:rPr lang="en-US" sz="2400" b="1"/>
              <a:t>Service</a:t>
            </a:r>
            <a:r>
              <a:rPr lang="en-US" sz="2400"/>
              <a:t> reads from (and sometimes writes to) the </a:t>
            </a:r>
            <a:r>
              <a:rPr lang="en-US" sz="2400" b="1"/>
              <a:t>Service Database</a:t>
            </a:r>
            <a:r>
              <a:rPr lang="en-US" sz="2400"/>
              <a:t>. It calculates the action it needs to perform, then sends instructions to </a:t>
            </a:r>
            <a:r>
              <a:rPr lang="en-US" sz="2400" b="1"/>
              <a:t>Stateful Hardware </a:t>
            </a:r>
            <a:r>
              <a:rPr lang="en-US" sz="2400"/>
              <a:t>through </a:t>
            </a:r>
            <a:r>
              <a:rPr lang="en-US" sz="2400" b="1"/>
              <a:t>Hardware API</a:t>
            </a:r>
            <a:r>
              <a:rPr lang="en-US" sz="2400"/>
              <a:t>.</a:t>
            </a:r>
          </a:p>
          <a:p>
            <a:r>
              <a:rPr lang="en-US" sz="2400" b="1"/>
              <a:t>Stateful Hardware</a:t>
            </a:r>
            <a:r>
              <a:rPr lang="en-US" sz="2400"/>
              <a:t> changes its state (e.g., performs the cron-job)</a:t>
            </a:r>
          </a:p>
          <a:p>
            <a:endParaRPr lang="en-US" sz="2400"/>
          </a:p>
        </p:txBody>
      </p:sp>
      <p:sp>
        <p:nvSpPr>
          <p:cNvPr id="4" name="Title 1">
            <a:extLst>
              <a:ext uri="{FF2B5EF4-FFF2-40B4-BE49-F238E27FC236}">
                <a16:creationId xmlns:a16="http://schemas.microsoft.com/office/drawing/2014/main" id="{F7200BFB-FB9C-6DBD-B0B3-E13A0B45AD50}"/>
              </a:ext>
            </a:extLst>
          </p:cNvPr>
          <p:cNvSpPr>
            <a:spLocks noGrp="1"/>
          </p:cNvSpPr>
          <p:nvPr>
            <p:ph type="title"/>
          </p:nvPr>
        </p:nvSpPr>
        <p:spPr>
          <a:xfrm>
            <a:off x="838200" y="365125"/>
            <a:ext cx="10515600" cy="1325563"/>
          </a:xfrm>
        </p:spPr>
        <p:txBody>
          <a:bodyPr>
            <a:noAutofit/>
          </a:bodyPr>
          <a:lstStyle/>
          <a:p>
            <a:pPr algn="ctr"/>
            <a:r>
              <a:rPr lang="en-CA" sz="5400" b="1" i="1">
                <a:ln w="0"/>
                <a:solidFill>
                  <a:srgbClr val="C00000"/>
                </a:solidFill>
                <a:latin typeface="+mn-lt"/>
              </a:rPr>
              <a:t>Case 4: Handling Cron Jobs</a:t>
            </a:r>
          </a:p>
        </p:txBody>
      </p:sp>
      <p:sp>
        <p:nvSpPr>
          <p:cNvPr id="10" name="Rectangle: Rounded Corners 9">
            <a:extLst>
              <a:ext uri="{FF2B5EF4-FFF2-40B4-BE49-F238E27FC236}">
                <a16:creationId xmlns:a16="http://schemas.microsoft.com/office/drawing/2014/main" id="{8D2703CD-5EB4-77A7-E1E4-B0A60EC1F480}"/>
              </a:ext>
            </a:extLst>
          </p:cNvPr>
          <p:cNvSpPr/>
          <p:nvPr/>
        </p:nvSpPr>
        <p:spPr>
          <a:xfrm>
            <a:off x="7799177" y="1871025"/>
            <a:ext cx="2131213"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Stateful Hardware</a:t>
            </a:r>
          </a:p>
        </p:txBody>
      </p:sp>
      <p:sp>
        <p:nvSpPr>
          <p:cNvPr id="11" name="Rectangle: Rounded Corners 10">
            <a:extLst>
              <a:ext uri="{FF2B5EF4-FFF2-40B4-BE49-F238E27FC236}">
                <a16:creationId xmlns:a16="http://schemas.microsoft.com/office/drawing/2014/main" id="{30CE415F-3000-1235-BE1F-901DB4B86868}"/>
              </a:ext>
            </a:extLst>
          </p:cNvPr>
          <p:cNvSpPr/>
          <p:nvPr/>
        </p:nvSpPr>
        <p:spPr>
          <a:xfrm>
            <a:off x="7795514" y="3604305"/>
            <a:ext cx="2134874"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a:t>
            </a:r>
          </a:p>
        </p:txBody>
      </p:sp>
      <p:sp>
        <p:nvSpPr>
          <p:cNvPr id="12" name="Rectangle: Rounded Corners 11">
            <a:extLst>
              <a:ext uri="{FF2B5EF4-FFF2-40B4-BE49-F238E27FC236}">
                <a16:creationId xmlns:a16="http://schemas.microsoft.com/office/drawing/2014/main" id="{3CD3284B-B9B0-DC4E-173B-8AA897F1F125}"/>
              </a:ext>
            </a:extLst>
          </p:cNvPr>
          <p:cNvSpPr/>
          <p:nvPr/>
        </p:nvSpPr>
        <p:spPr>
          <a:xfrm>
            <a:off x="7795514" y="2729237"/>
            <a:ext cx="2134876"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Hardware API</a:t>
            </a:r>
          </a:p>
        </p:txBody>
      </p:sp>
      <p:sp>
        <p:nvSpPr>
          <p:cNvPr id="16" name="Rectangle: Rounded Corners 15">
            <a:extLst>
              <a:ext uri="{FF2B5EF4-FFF2-40B4-BE49-F238E27FC236}">
                <a16:creationId xmlns:a16="http://schemas.microsoft.com/office/drawing/2014/main" id="{0E720F93-1E10-915A-0F33-4A455ABFE731}"/>
              </a:ext>
            </a:extLst>
          </p:cNvPr>
          <p:cNvSpPr/>
          <p:nvPr/>
        </p:nvSpPr>
        <p:spPr>
          <a:xfrm>
            <a:off x="10164183" y="3604304"/>
            <a:ext cx="1338038"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Database</a:t>
            </a:r>
          </a:p>
        </p:txBody>
      </p:sp>
      <p:cxnSp>
        <p:nvCxnSpPr>
          <p:cNvPr id="5" name="Straight Connector 4">
            <a:extLst>
              <a:ext uri="{FF2B5EF4-FFF2-40B4-BE49-F238E27FC236}">
                <a16:creationId xmlns:a16="http://schemas.microsoft.com/office/drawing/2014/main" id="{F37C96A3-FF4F-6F9D-5950-9B6B87CE880C}"/>
              </a:ext>
            </a:extLst>
          </p:cNvPr>
          <p:cNvCxnSpPr>
            <a:cxnSpLocks/>
          </p:cNvCxnSpPr>
          <p:nvPr/>
        </p:nvCxnSpPr>
        <p:spPr>
          <a:xfrm flipH="1">
            <a:off x="8823052" y="2647202"/>
            <a:ext cx="1832" cy="82035"/>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BA04B24D-662C-86E0-C98E-54424D3714E3}"/>
              </a:ext>
            </a:extLst>
          </p:cNvPr>
          <p:cNvCxnSpPr>
            <a:cxnSpLocks/>
            <a:stCxn id="12" idx="2"/>
            <a:endCxn id="11" idx="0"/>
          </p:cNvCxnSpPr>
          <p:nvPr/>
        </p:nvCxnSpPr>
        <p:spPr>
          <a:xfrm flipH="1">
            <a:off x="8862951" y="3505414"/>
            <a:ext cx="1" cy="9889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A2D6FB38-CC15-0F1E-813A-8CBAA09860DF}"/>
              </a:ext>
            </a:extLst>
          </p:cNvPr>
          <p:cNvCxnSpPr>
            <a:cxnSpLocks/>
            <a:stCxn id="16" idx="1"/>
            <a:endCxn id="11" idx="3"/>
          </p:cNvCxnSpPr>
          <p:nvPr/>
        </p:nvCxnSpPr>
        <p:spPr>
          <a:xfrm flipH="1">
            <a:off x="9930388" y="3992393"/>
            <a:ext cx="233795" cy="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sp>
        <p:nvSpPr>
          <p:cNvPr id="2" name="Rectangle: Rounded Corners 1">
            <a:extLst>
              <a:ext uri="{FF2B5EF4-FFF2-40B4-BE49-F238E27FC236}">
                <a16:creationId xmlns:a16="http://schemas.microsoft.com/office/drawing/2014/main" id="{D34DD3F1-1D71-E949-3015-4DB1882B2562}"/>
              </a:ext>
            </a:extLst>
          </p:cNvPr>
          <p:cNvSpPr/>
          <p:nvPr/>
        </p:nvSpPr>
        <p:spPr>
          <a:xfrm>
            <a:off x="7797345" y="4479545"/>
            <a:ext cx="2131212"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ADMIN interfaces</a:t>
            </a:r>
          </a:p>
        </p:txBody>
      </p:sp>
      <p:cxnSp>
        <p:nvCxnSpPr>
          <p:cNvPr id="28" name="Straight Connector 27">
            <a:extLst>
              <a:ext uri="{FF2B5EF4-FFF2-40B4-BE49-F238E27FC236}">
                <a16:creationId xmlns:a16="http://schemas.microsoft.com/office/drawing/2014/main" id="{6BD3BB00-D4E2-E133-1CE7-7B339AB502BF}"/>
              </a:ext>
            </a:extLst>
          </p:cNvPr>
          <p:cNvCxnSpPr>
            <a:cxnSpLocks/>
            <a:stCxn id="11" idx="2"/>
            <a:endCxn id="2" idx="0"/>
          </p:cNvCxnSpPr>
          <p:nvPr/>
        </p:nvCxnSpPr>
        <p:spPr>
          <a:xfrm>
            <a:off x="8862951" y="4380482"/>
            <a:ext cx="0" cy="99063"/>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3EF80AC3-5504-2DF9-AF07-0DB5F0CA1996}"/>
              </a:ext>
            </a:extLst>
          </p:cNvPr>
          <p:cNvCxnSpPr>
            <a:cxnSpLocks/>
          </p:cNvCxnSpPr>
          <p:nvPr/>
        </p:nvCxnSpPr>
        <p:spPr>
          <a:xfrm>
            <a:off x="9743058" y="4139489"/>
            <a:ext cx="547991" cy="0"/>
          </a:xfrm>
          <a:prstGeom prst="straightConnector1">
            <a:avLst/>
          </a:prstGeom>
          <a:ln w="31750">
            <a:solidFill>
              <a:srgbClr val="00B050"/>
            </a:solidFill>
            <a:headEnd type="none"/>
            <a:tailEnd type="arrow"/>
          </a:ln>
        </p:spPr>
        <p:style>
          <a:lnRef idx="1">
            <a:schemeClr val="accent6"/>
          </a:lnRef>
          <a:fillRef idx="0">
            <a:schemeClr val="accent6"/>
          </a:fillRef>
          <a:effectRef idx="0">
            <a:schemeClr val="accent6"/>
          </a:effectRef>
          <a:fontRef idx="minor">
            <a:schemeClr val="tx1"/>
          </a:fontRef>
        </p:style>
      </p:cxnSp>
      <p:cxnSp>
        <p:nvCxnSpPr>
          <p:cNvPr id="36" name="Straight Arrow Connector 35">
            <a:extLst>
              <a:ext uri="{FF2B5EF4-FFF2-40B4-BE49-F238E27FC236}">
                <a16:creationId xmlns:a16="http://schemas.microsoft.com/office/drawing/2014/main" id="{02716560-A416-A6FD-097B-93F1FCEF9531}"/>
              </a:ext>
            </a:extLst>
          </p:cNvPr>
          <p:cNvCxnSpPr>
            <a:cxnSpLocks/>
          </p:cNvCxnSpPr>
          <p:nvPr/>
        </p:nvCxnSpPr>
        <p:spPr>
          <a:xfrm>
            <a:off x="9743058" y="3824961"/>
            <a:ext cx="547991" cy="0"/>
          </a:xfrm>
          <a:prstGeom prst="straightConnector1">
            <a:avLst/>
          </a:prstGeom>
          <a:ln w="31750">
            <a:solidFill>
              <a:srgbClr val="00B050"/>
            </a:solidFill>
            <a:headEnd type="arrow"/>
            <a:tailEnd type="none"/>
          </a:ln>
        </p:spPr>
        <p:style>
          <a:lnRef idx="1">
            <a:schemeClr val="accent6"/>
          </a:lnRef>
          <a:fillRef idx="0">
            <a:schemeClr val="accent6"/>
          </a:fillRef>
          <a:effectRef idx="0">
            <a:schemeClr val="accent6"/>
          </a:effectRef>
          <a:fontRef idx="minor">
            <a:schemeClr val="tx1"/>
          </a:fontRef>
        </p:style>
      </p:cxnSp>
      <p:cxnSp>
        <p:nvCxnSpPr>
          <p:cNvPr id="37" name="Straight Arrow Connector 36">
            <a:extLst>
              <a:ext uri="{FF2B5EF4-FFF2-40B4-BE49-F238E27FC236}">
                <a16:creationId xmlns:a16="http://schemas.microsoft.com/office/drawing/2014/main" id="{9ED43886-875E-4D94-6F72-743AFCF12C9E}"/>
              </a:ext>
            </a:extLst>
          </p:cNvPr>
          <p:cNvCxnSpPr>
            <a:cxnSpLocks/>
          </p:cNvCxnSpPr>
          <p:nvPr/>
        </p:nvCxnSpPr>
        <p:spPr>
          <a:xfrm>
            <a:off x="9743058" y="2393004"/>
            <a:ext cx="0" cy="1302255"/>
          </a:xfrm>
          <a:prstGeom prst="straightConnector1">
            <a:avLst/>
          </a:prstGeom>
          <a:ln w="31750">
            <a:solidFill>
              <a:srgbClr val="00B050"/>
            </a:solidFill>
            <a:headEnd type="arrow"/>
            <a:tailEnd type="non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40639996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208C96-A242-6ED1-1401-DBA0BBC1EAFF}"/>
            </a:ext>
          </a:extLst>
        </p:cNvPr>
        <p:cNvGrpSpPr/>
        <p:nvPr/>
      </p:nvGrpSpPr>
      <p:grpSpPr>
        <a:xfrm>
          <a:off x="0" y="0"/>
          <a:ext cx="0" cy="0"/>
          <a:chOff x="0" y="0"/>
          <a:chExt cx="0" cy="0"/>
        </a:xfrm>
      </p:grpSpPr>
      <p:sp>
        <p:nvSpPr>
          <p:cNvPr id="40" name="TextBox 39">
            <a:extLst>
              <a:ext uri="{FF2B5EF4-FFF2-40B4-BE49-F238E27FC236}">
                <a16:creationId xmlns:a16="http://schemas.microsoft.com/office/drawing/2014/main" id="{30F91FE6-5D49-CE7D-5787-A6908721A1FD}"/>
              </a:ext>
            </a:extLst>
          </p:cNvPr>
          <p:cNvSpPr txBox="1"/>
          <p:nvPr/>
        </p:nvSpPr>
        <p:spPr>
          <a:xfrm>
            <a:off x="494008" y="2134838"/>
            <a:ext cx="6677519" cy="3785652"/>
          </a:xfrm>
          <a:prstGeom prst="rect">
            <a:avLst/>
          </a:prstGeom>
          <a:noFill/>
        </p:spPr>
        <p:txBody>
          <a:bodyPr wrap="square" lIns="91440" tIns="45720" rIns="91440" bIns="45720" rtlCol="0" anchor="t">
            <a:spAutoFit/>
          </a:bodyPr>
          <a:lstStyle/>
          <a:p>
            <a:r>
              <a:rPr lang="en-US" sz="1600"/>
              <a:t>We will simulate time by incrementing a counter </a:t>
            </a:r>
            <a:r>
              <a:rPr lang="en-US" sz="1600" i="1"/>
              <a:t>t</a:t>
            </a:r>
            <a:r>
              <a:rPr lang="en-US" sz="1600"/>
              <a:t>.</a:t>
            </a:r>
          </a:p>
          <a:p>
            <a:r>
              <a:rPr lang="en-US" sz="1600" i="1"/>
              <a:t>t</a:t>
            </a:r>
            <a:r>
              <a:rPr lang="en-US" sz="1600"/>
              <a:t> starts at 0 and increments by 1 at the start of each iteration </a:t>
            </a:r>
          </a:p>
          <a:p>
            <a:endParaRPr lang="en-US" sz="1600"/>
          </a:p>
          <a:p>
            <a:r>
              <a:rPr lang="en-US" sz="1600" b="1"/>
              <a:t>Here is your Cron Job: Whenever </a:t>
            </a:r>
            <a:r>
              <a:rPr lang="en-US" sz="1600" b="1" i="1"/>
              <a:t>t</a:t>
            </a:r>
            <a:r>
              <a:rPr lang="en-US" sz="1600" b="1"/>
              <a:t> is a multiple 10, swap the state values at indices 1 and 2 (1-indexed).</a:t>
            </a:r>
          </a:p>
          <a:p>
            <a:endParaRPr lang="en-US" sz="1600"/>
          </a:p>
          <a:p>
            <a:r>
              <a:rPr lang="en-US" sz="1600">
                <a:solidFill>
                  <a:srgbClr val="FF0000"/>
                </a:solidFill>
              </a:rPr>
              <a:t>a</a:t>
            </a:r>
            <a:r>
              <a:rPr lang="en-US" sz="1600"/>
              <a:t>, </a:t>
            </a:r>
            <a:r>
              <a:rPr lang="en-US" sz="1600">
                <a:solidFill>
                  <a:schemeClr val="accent6"/>
                </a:solidFill>
              </a:rPr>
              <a:t>b</a:t>
            </a:r>
            <a:r>
              <a:rPr lang="en-US" sz="1600"/>
              <a:t>, c, d</a:t>
            </a:r>
          </a:p>
          <a:p>
            <a:r>
              <a:rPr lang="en-US" sz="1600"/>
              <a:t>p, q, m, n</a:t>
            </a:r>
          </a:p>
          <a:p>
            <a:endParaRPr lang="en-US" sz="1600"/>
          </a:p>
          <a:p>
            <a:r>
              <a:rPr lang="en-US" sz="1600"/>
              <a:t>Into </a:t>
            </a:r>
          </a:p>
          <a:p>
            <a:r>
              <a:rPr lang="en-US" sz="1600">
                <a:solidFill>
                  <a:schemeClr val="accent6"/>
                </a:solidFill>
              </a:rPr>
              <a:t>b</a:t>
            </a:r>
            <a:r>
              <a:rPr lang="en-US" sz="1600"/>
              <a:t>, </a:t>
            </a:r>
            <a:r>
              <a:rPr lang="en-US" sz="1600">
                <a:solidFill>
                  <a:srgbClr val="FF0000"/>
                </a:solidFill>
              </a:rPr>
              <a:t>a</a:t>
            </a:r>
            <a:r>
              <a:rPr lang="en-US" sz="1600"/>
              <a:t>, c ,d</a:t>
            </a:r>
          </a:p>
          <a:p>
            <a:r>
              <a:rPr lang="en-US" sz="1600"/>
              <a:t>p, q, m, n</a:t>
            </a:r>
          </a:p>
          <a:p>
            <a:endParaRPr lang="en-US" sz="1600"/>
          </a:p>
          <a:p>
            <a:endParaRPr lang="en-US" sz="1600"/>
          </a:p>
          <a:p>
            <a:r>
              <a:rPr lang="en-US" sz="1600"/>
              <a:t>(</a:t>
            </a:r>
            <a:r>
              <a:rPr lang="en-US" sz="1600" err="1"/>
              <a:t>i.e</a:t>
            </a:r>
            <a:r>
              <a:rPr lang="en-US" sz="1600"/>
              <a:t>., swapped a and b)</a:t>
            </a:r>
          </a:p>
        </p:txBody>
      </p:sp>
      <p:sp>
        <p:nvSpPr>
          <p:cNvPr id="18" name="Rectangle: Rounded Corners 17">
            <a:extLst>
              <a:ext uri="{FF2B5EF4-FFF2-40B4-BE49-F238E27FC236}">
                <a16:creationId xmlns:a16="http://schemas.microsoft.com/office/drawing/2014/main" id="{86D55CA5-76E5-976B-C76E-47EBE513BF91}"/>
              </a:ext>
            </a:extLst>
          </p:cNvPr>
          <p:cNvSpPr/>
          <p:nvPr/>
        </p:nvSpPr>
        <p:spPr>
          <a:xfrm>
            <a:off x="7775112" y="2309906"/>
            <a:ext cx="2131213"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Stateful Hardware</a:t>
            </a:r>
          </a:p>
        </p:txBody>
      </p:sp>
      <p:sp>
        <p:nvSpPr>
          <p:cNvPr id="21" name="Rectangle: Rounded Corners 20">
            <a:extLst>
              <a:ext uri="{FF2B5EF4-FFF2-40B4-BE49-F238E27FC236}">
                <a16:creationId xmlns:a16="http://schemas.microsoft.com/office/drawing/2014/main" id="{511D27BE-8142-278C-96F5-F2C6BC6867FE}"/>
              </a:ext>
            </a:extLst>
          </p:cNvPr>
          <p:cNvSpPr/>
          <p:nvPr/>
        </p:nvSpPr>
        <p:spPr>
          <a:xfrm>
            <a:off x="7771451" y="4476804"/>
            <a:ext cx="2134874"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a:t>
            </a:r>
          </a:p>
        </p:txBody>
      </p:sp>
      <p:sp>
        <p:nvSpPr>
          <p:cNvPr id="24" name="Rectangle: Rounded Corners 23">
            <a:extLst>
              <a:ext uri="{FF2B5EF4-FFF2-40B4-BE49-F238E27FC236}">
                <a16:creationId xmlns:a16="http://schemas.microsoft.com/office/drawing/2014/main" id="{AE360A47-6BE9-1D7C-1A17-53D72525B7CF}"/>
              </a:ext>
            </a:extLst>
          </p:cNvPr>
          <p:cNvSpPr/>
          <p:nvPr/>
        </p:nvSpPr>
        <p:spPr>
          <a:xfrm>
            <a:off x="10308103" y="4476803"/>
            <a:ext cx="1338038"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Database</a:t>
            </a:r>
          </a:p>
        </p:txBody>
      </p:sp>
      <p:sp>
        <p:nvSpPr>
          <p:cNvPr id="41" name="Rectangle: Rounded Corners 40">
            <a:extLst>
              <a:ext uri="{FF2B5EF4-FFF2-40B4-BE49-F238E27FC236}">
                <a16:creationId xmlns:a16="http://schemas.microsoft.com/office/drawing/2014/main" id="{40351346-5DE4-4B7D-2DD4-420219F97CCE}"/>
              </a:ext>
            </a:extLst>
          </p:cNvPr>
          <p:cNvSpPr/>
          <p:nvPr/>
        </p:nvSpPr>
        <p:spPr>
          <a:xfrm>
            <a:off x="7771449" y="3393355"/>
            <a:ext cx="2134876"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Hardware API</a:t>
            </a:r>
          </a:p>
        </p:txBody>
      </p:sp>
      <p:cxnSp>
        <p:nvCxnSpPr>
          <p:cNvPr id="65" name="Connector: Curved 64">
            <a:extLst>
              <a:ext uri="{FF2B5EF4-FFF2-40B4-BE49-F238E27FC236}">
                <a16:creationId xmlns:a16="http://schemas.microsoft.com/office/drawing/2014/main" id="{B261D42A-1165-A96F-B3FF-AD578DDAF8D9}"/>
              </a:ext>
            </a:extLst>
          </p:cNvPr>
          <p:cNvCxnSpPr>
            <a:cxnSpLocks/>
          </p:cNvCxnSpPr>
          <p:nvPr/>
        </p:nvCxnSpPr>
        <p:spPr>
          <a:xfrm>
            <a:off x="9397454" y="2931325"/>
            <a:ext cx="90714" cy="1700236"/>
          </a:xfrm>
          <a:prstGeom prst="curvedConnector3">
            <a:avLst>
              <a:gd name="adj1" fmla="val 352001"/>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cxnSp>
      <p:sp>
        <p:nvSpPr>
          <p:cNvPr id="69" name="Arc 68">
            <a:extLst>
              <a:ext uri="{FF2B5EF4-FFF2-40B4-BE49-F238E27FC236}">
                <a16:creationId xmlns:a16="http://schemas.microsoft.com/office/drawing/2014/main" id="{9B4D0AFD-A31C-7658-99DE-B7769CB01B7C}"/>
              </a:ext>
            </a:extLst>
          </p:cNvPr>
          <p:cNvSpPr/>
          <p:nvPr/>
        </p:nvSpPr>
        <p:spPr>
          <a:xfrm>
            <a:off x="9624458" y="4878465"/>
            <a:ext cx="813760" cy="280244"/>
          </a:xfrm>
          <a:prstGeom prst="arc">
            <a:avLst>
              <a:gd name="adj1" fmla="val 10982090"/>
              <a:gd name="adj2" fmla="val 0"/>
            </a:avLst>
          </a:prstGeom>
          <a:ln w="31750">
            <a:solidFill>
              <a:srgbClr val="00B050"/>
            </a:solidFill>
            <a:tailEnd type="triangl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3" name="Arc 72">
            <a:extLst>
              <a:ext uri="{FF2B5EF4-FFF2-40B4-BE49-F238E27FC236}">
                <a16:creationId xmlns:a16="http://schemas.microsoft.com/office/drawing/2014/main" id="{7C4778FA-796D-A958-96E8-2223C2F55652}"/>
              </a:ext>
            </a:extLst>
          </p:cNvPr>
          <p:cNvSpPr/>
          <p:nvPr/>
        </p:nvSpPr>
        <p:spPr>
          <a:xfrm>
            <a:off x="9615281" y="5013729"/>
            <a:ext cx="813760" cy="280244"/>
          </a:xfrm>
          <a:prstGeom prst="arc">
            <a:avLst>
              <a:gd name="adj1" fmla="val 10982090"/>
              <a:gd name="adj2" fmla="val 0"/>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5" name="Straight Connector 74">
            <a:extLst>
              <a:ext uri="{FF2B5EF4-FFF2-40B4-BE49-F238E27FC236}">
                <a16:creationId xmlns:a16="http://schemas.microsoft.com/office/drawing/2014/main" id="{351E957A-BDAE-A43C-0240-A3EE12A54672}"/>
              </a:ext>
            </a:extLst>
          </p:cNvPr>
          <p:cNvCxnSpPr>
            <a:cxnSpLocks/>
          </p:cNvCxnSpPr>
          <p:nvPr/>
        </p:nvCxnSpPr>
        <p:spPr>
          <a:xfrm>
            <a:off x="9913891" y="4775992"/>
            <a:ext cx="415636" cy="493"/>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E4349732-705B-2C31-FAF9-5C43C29BA518}"/>
              </a:ext>
            </a:extLst>
          </p:cNvPr>
          <p:cNvCxnSpPr/>
          <p:nvPr/>
        </p:nvCxnSpPr>
        <p:spPr>
          <a:xfrm flipH="1">
            <a:off x="8835216" y="3083760"/>
            <a:ext cx="0" cy="30727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C11C2CE0-FD6F-0309-6201-E3B30C408C8A}"/>
              </a:ext>
            </a:extLst>
          </p:cNvPr>
          <p:cNvCxnSpPr/>
          <p:nvPr/>
        </p:nvCxnSpPr>
        <p:spPr>
          <a:xfrm flipH="1">
            <a:off x="8845113" y="4172331"/>
            <a:ext cx="0" cy="30727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sp>
        <p:nvSpPr>
          <p:cNvPr id="28" name="Title 1">
            <a:extLst>
              <a:ext uri="{FF2B5EF4-FFF2-40B4-BE49-F238E27FC236}">
                <a16:creationId xmlns:a16="http://schemas.microsoft.com/office/drawing/2014/main" id="{64F606F4-5783-0439-CDE7-0005577CBA36}"/>
              </a:ext>
            </a:extLst>
          </p:cNvPr>
          <p:cNvSpPr txBox="1">
            <a:spLocks/>
          </p:cNvSpPr>
          <p:nvPr/>
        </p:nvSpPr>
        <p:spPr>
          <a:xfrm>
            <a:off x="838199" y="172347"/>
            <a:ext cx="10515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CA" sz="5400" b="1" i="1">
                <a:ln w="0"/>
                <a:solidFill>
                  <a:srgbClr val="C00000"/>
                </a:solidFill>
                <a:latin typeface="+mn-lt"/>
              </a:rPr>
              <a:t>Implementing Case 4</a:t>
            </a:r>
          </a:p>
        </p:txBody>
      </p:sp>
    </p:spTree>
    <p:extLst>
      <p:ext uri="{BB962C8B-B14F-4D97-AF65-F5344CB8AC3E}">
        <p14:creationId xmlns:p14="http://schemas.microsoft.com/office/powerpoint/2010/main" val="16312706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733C00-6C90-9517-872F-38838D519C2D}"/>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37C36E-B22B-94A6-2EFD-57F4CE513F84}"/>
              </a:ext>
            </a:extLst>
          </p:cNvPr>
          <p:cNvSpPr>
            <a:spLocks noGrp="1"/>
          </p:cNvSpPr>
          <p:nvPr>
            <p:ph idx="1"/>
          </p:nvPr>
        </p:nvSpPr>
        <p:spPr>
          <a:xfrm>
            <a:off x="408825" y="1963820"/>
            <a:ext cx="6338545" cy="4351338"/>
          </a:xfrm>
        </p:spPr>
        <p:txBody>
          <a:bodyPr vert="horz" lIns="91440" tIns="45720" rIns="91440" bIns="45720" rtlCol="0" anchor="t">
            <a:normAutofit/>
          </a:bodyPr>
          <a:lstStyle/>
          <a:p>
            <a:r>
              <a:rPr lang="en-US" sz="2400">
                <a:ea typeface="Calibri"/>
                <a:cs typeface="Calibri"/>
              </a:rPr>
              <a:t>Our router has crashed. </a:t>
            </a:r>
          </a:p>
          <a:p>
            <a:r>
              <a:rPr lang="en-US" sz="2400">
                <a:ea typeface="Calibri"/>
                <a:cs typeface="Calibri"/>
              </a:rPr>
              <a:t>After a new </a:t>
            </a:r>
            <a:r>
              <a:rPr lang="en-US" sz="2400" b="1">
                <a:ea typeface="Calibri"/>
                <a:cs typeface="Calibri"/>
              </a:rPr>
              <a:t>Service </a:t>
            </a:r>
            <a:r>
              <a:rPr lang="en-US" sz="2400">
                <a:ea typeface="Calibri"/>
                <a:cs typeface="Calibri"/>
              </a:rPr>
              <a:t>is online, it grabs information from </a:t>
            </a:r>
            <a:r>
              <a:rPr lang="en-US" sz="2400" b="1">
                <a:ea typeface="Calibri"/>
                <a:cs typeface="Calibri"/>
              </a:rPr>
              <a:t>ADMIN Database</a:t>
            </a:r>
            <a:r>
              <a:rPr lang="en-US" sz="2400">
                <a:ea typeface="Calibri"/>
                <a:cs typeface="Calibri"/>
              </a:rPr>
              <a:t>, which is the persistent storage that survived the crash. </a:t>
            </a:r>
          </a:p>
          <a:p>
            <a:r>
              <a:rPr lang="en-US" sz="2400">
                <a:ea typeface="Calibri"/>
                <a:cs typeface="Calibri"/>
              </a:rPr>
              <a:t>The </a:t>
            </a:r>
            <a:r>
              <a:rPr lang="en-US" sz="2400" b="1">
                <a:ea typeface="Calibri"/>
                <a:cs typeface="Calibri"/>
              </a:rPr>
              <a:t>Service </a:t>
            </a:r>
            <a:r>
              <a:rPr lang="en-US" sz="2400">
                <a:ea typeface="Calibri"/>
                <a:cs typeface="Calibri"/>
              </a:rPr>
              <a:t>updates the </a:t>
            </a:r>
            <a:r>
              <a:rPr lang="en-US" sz="2400" b="1">
                <a:ea typeface="Calibri"/>
                <a:cs typeface="Calibri"/>
              </a:rPr>
              <a:t>Service Database </a:t>
            </a:r>
            <a:r>
              <a:rPr lang="en-US" sz="2400">
                <a:ea typeface="Calibri"/>
                <a:cs typeface="Calibri"/>
              </a:rPr>
              <a:t>using the information from </a:t>
            </a:r>
            <a:r>
              <a:rPr lang="en-US" sz="2400" b="1">
                <a:ea typeface="Calibri"/>
                <a:cs typeface="Calibri"/>
              </a:rPr>
              <a:t>ADMIN Database</a:t>
            </a:r>
            <a:r>
              <a:rPr lang="en-US" sz="2400">
                <a:ea typeface="Calibri"/>
                <a:cs typeface="Calibri"/>
              </a:rPr>
              <a:t>. Then, it sends the configuration to </a:t>
            </a:r>
            <a:r>
              <a:rPr lang="en-US" sz="2400" b="1">
                <a:ea typeface="Calibri"/>
                <a:cs typeface="Calibri"/>
              </a:rPr>
              <a:t>Stateful Hardware </a:t>
            </a:r>
            <a:r>
              <a:rPr lang="en-US" sz="2400">
                <a:ea typeface="Calibri"/>
                <a:cs typeface="Calibri"/>
              </a:rPr>
              <a:t>through </a:t>
            </a:r>
            <a:r>
              <a:rPr lang="en-US" sz="2400" b="1">
                <a:ea typeface="Calibri"/>
                <a:cs typeface="Calibri"/>
              </a:rPr>
              <a:t>Hardware</a:t>
            </a:r>
            <a:r>
              <a:rPr lang="en-US" sz="2400">
                <a:ea typeface="Calibri"/>
                <a:cs typeface="Calibri"/>
              </a:rPr>
              <a:t> </a:t>
            </a:r>
            <a:r>
              <a:rPr lang="en-US" sz="2400" b="1">
                <a:ea typeface="Calibri"/>
                <a:cs typeface="Calibri"/>
              </a:rPr>
              <a:t>API</a:t>
            </a:r>
          </a:p>
          <a:p>
            <a:r>
              <a:rPr lang="en-US" sz="2400" b="1">
                <a:ea typeface="Calibri"/>
                <a:cs typeface="Calibri"/>
              </a:rPr>
              <a:t>Stateful Hardware </a:t>
            </a:r>
            <a:r>
              <a:rPr lang="en-US" sz="2400">
                <a:ea typeface="Calibri"/>
                <a:cs typeface="Calibri"/>
              </a:rPr>
              <a:t>will change its state (e.g., how it forwards data traffic)</a:t>
            </a:r>
          </a:p>
          <a:p>
            <a:endParaRPr lang="en-US" sz="2400">
              <a:ea typeface="Calibri"/>
              <a:cs typeface="Calibri"/>
            </a:endParaRPr>
          </a:p>
          <a:p>
            <a:endParaRPr lang="en-US" sz="2400">
              <a:ea typeface="Calibri"/>
              <a:cs typeface="Calibri"/>
            </a:endParaRPr>
          </a:p>
        </p:txBody>
      </p:sp>
      <p:sp>
        <p:nvSpPr>
          <p:cNvPr id="4" name="Title 1">
            <a:extLst>
              <a:ext uri="{FF2B5EF4-FFF2-40B4-BE49-F238E27FC236}">
                <a16:creationId xmlns:a16="http://schemas.microsoft.com/office/drawing/2014/main" id="{28C1E9F9-4062-A5C7-E0DD-EA21203DD055}"/>
              </a:ext>
            </a:extLst>
          </p:cNvPr>
          <p:cNvSpPr>
            <a:spLocks noGrp="1"/>
          </p:cNvSpPr>
          <p:nvPr>
            <p:ph type="title"/>
          </p:nvPr>
        </p:nvSpPr>
        <p:spPr>
          <a:xfrm>
            <a:off x="560614" y="331112"/>
            <a:ext cx="11070771" cy="1325563"/>
          </a:xfrm>
        </p:spPr>
        <p:txBody>
          <a:bodyPr>
            <a:noAutofit/>
          </a:bodyPr>
          <a:lstStyle/>
          <a:p>
            <a:pPr algn="ctr"/>
            <a:r>
              <a:rPr lang="en-CA" sz="5400" b="1" i="1">
                <a:ln w="0"/>
                <a:solidFill>
                  <a:srgbClr val="C00000"/>
                </a:solidFill>
                <a:latin typeface="+mn-lt"/>
              </a:rPr>
              <a:t>Case 5: Recovery and Documentation</a:t>
            </a:r>
          </a:p>
        </p:txBody>
      </p:sp>
      <p:sp>
        <p:nvSpPr>
          <p:cNvPr id="26" name="Rectangle: Rounded Corners 25">
            <a:extLst>
              <a:ext uri="{FF2B5EF4-FFF2-40B4-BE49-F238E27FC236}">
                <a16:creationId xmlns:a16="http://schemas.microsoft.com/office/drawing/2014/main" id="{E968DAB8-E370-58F1-A60C-6E31997EBB28}"/>
              </a:ext>
            </a:extLst>
          </p:cNvPr>
          <p:cNvSpPr/>
          <p:nvPr/>
        </p:nvSpPr>
        <p:spPr>
          <a:xfrm>
            <a:off x="8311770" y="2423814"/>
            <a:ext cx="2131213"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Stateful Hardware</a:t>
            </a:r>
          </a:p>
        </p:txBody>
      </p:sp>
      <p:sp>
        <p:nvSpPr>
          <p:cNvPr id="27" name="Rectangle: Rounded Corners 26">
            <a:extLst>
              <a:ext uri="{FF2B5EF4-FFF2-40B4-BE49-F238E27FC236}">
                <a16:creationId xmlns:a16="http://schemas.microsoft.com/office/drawing/2014/main" id="{35762CA1-124C-EFCD-66ED-918ACBE8A89A}"/>
              </a:ext>
            </a:extLst>
          </p:cNvPr>
          <p:cNvSpPr/>
          <p:nvPr/>
        </p:nvSpPr>
        <p:spPr>
          <a:xfrm>
            <a:off x="8308109" y="4168686"/>
            <a:ext cx="2134874"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a:t>
            </a:r>
          </a:p>
        </p:txBody>
      </p:sp>
      <p:sp>
        <p:nvSpPr>
          <p:cNvPr id="29" name="Rectangle: Rounded Corners 28">
            <a:extLst>
              <a:ext uri="{FF2B5EF4-FFF2-40B4-BE49-F238E27FC236}">
                <a16:creationId xmlns:a16="http://schemas.microsoft.com/office/drawing/2014/main" id="{6F158E48-2B83-50F9-BFF1-98D344F3FD37}"/>
              </a:ext>
            </a:extLst>
          </p:cNvPr>
          <p:cNvSpPr/>
          <p:nvPr/>
        </p:nvSpPr>
        <p:spPr>
          <a:xfrm>
            <a:off x="10532223" y="4165611"/>
            <a:ext cx="1338038"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Database</a:t>
            </a:r>
          </a:p>
        </p:txBody>
      </p:sp>
      <p:sp>
        <p:nvSpPr>
          <p:cNvPr id="30" name="Rectangle: Rounded Corners 29">
            <a:extLst>
              <a:ext uri="{FF2B5EF4-FFF2-40B4-BE49-F238E27FC236}">
                <a16:creationId xmlns:a16="http://schemas.microsoft.com/office/drawing/2014/main" id="{6835898C-2988-922C-E0B2-406B85C125D2}"/>
              </a:ext>
            </a:extLst>
          </p:cNvPr>
          <p:cNvSpPr/>
          <p:nvPr/>
        </p:nvSpPr>
        <p:spPr>
          <a:xfrm>
            <a:off x="6848253" y="4165610"/>
            <a:ext cx="1338039"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ADMIN Database</a:t>
            </a:r>
          </a:p>
        </p:txBody>
      </p:sp>
      <p:sp>
        <p:nvSpPr>
          <p:cNvPr id="31" name="Rectangle: Rounded Corners 30">
            <a:extLst>
              <a:ext uri="{FF2B5EF4-FFF2-40B4-BE49-F238E27FC236}">
                <a16:creationId xmlns:a16="http://schemas.microsoft.com/office/drawing/2014/main" id="{07CD9A63-67C5-5B15-0AAB-D5212CFADDF3}"/>
              </a:ext>
            </a:extLst>
          </p:cNvPr>
          <p:cNvSpPr/>
          <p:nvPr/>
        </p:nvSpPr>
        <p:spPr>
          <a:xfrm>
            <a:off x="8308107" y="3280005"/>
            <a:ext cx="2134876"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Hardware API</a:t>
            </a:r>
          </a:p>
        </p:txBody>
      </p:sp>
      <p:cxnSp>
        <p:nvCxnSpPr>
          <p:cNvPr id="32" name="Connector: Curved 31">
            <a:extLst>
              <a:ext uri="{FF2B5EF4-FFF2-40B4-BE49-F238E27FC236}">
                <a16:creationId xmlns:a16="http://schemas.microsoft.com/office/drawing/2014/main" id="{70AAF007-B895-0AD1-243E-0CA384153BB8}"/>
              </a:ext>
            </a:extLst>
          </p:cNvPr>
          <p:cNvCxnSpPr>
            <a:cxnSpLocks/>
          </p:cNvCxnSpPr>
          <p:nvPr/>
        </p:nvCxnSpPr>
        <p:spPr>
          <a:xfrm rot="5400000">
            <a:off x="9610149" y="3565379"/>
            <a:ext cx="1325513" cy="12700"/>
          </a:xfrm>
          <a:prstGeom prst="curvedConnector3">
            <a:avLst>
              <a:gd name="adj1" fmla="val 50000"/>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cxnSp>
      <p:sp>
        <p:nvSpPr>
          <p:cNvPr id="33" name="Arc 32">
            <a:extLst>
              <a:ext uri="{FF2B5EF4-FFF2-40B4-BE49-F238E27FC236}">
                <a16:creationId xmlns:a16="http://schemas.microsoft.com/office/drawing/2014/main" id="{DFD99124-DB1F-3F52-7EA0-D6F2F093DD92}"/>
              </a:ext>
            </a:extLst>
          </p:cNvPr>
          <p:cNvSpPr/>
          <p:nvPr/>
        </p:nvSpPr>
        <p:spPr>
          <a:xfrm>
            <a:off x="7941127" y="4300631"/>
            <a:ext cx="813760" cy="280244"/>
          </a:xfrm>
          <a:prstGeom prst="arc">
            <a:avLst>
              <a:gd name="adj1" fmla="val 10982090"/>
              <a:gd name="adj2" fmla="val 0"/>
            </a:avLst>
          </a:prstGeom>
          <a:ln w="31750">
            <a:solidFill>
              <a:srgbClr val="00B050"/>
            </a:solidFill>
            <a:tailEnd type="triangl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4" name="Arc 33">
            <a:extLst>
              <a:ext uri="{FF2B5EF4-FFF2-40B4-BE49-F238E27FC236}">
                <a16:creationId xmlns:a16="http://schemas.microsoft.com/office/drawing/2014/main" id="{847FAE2D-2831-8273-DD69-CC97FA8E8D63}"/>
              </a:ext>
            </a:extLst>
          </p:cNvPr>
          <p:cNvSpPr/>
          <p:nvPr/>
        </p:nvSpPr>
        <p:spPr>
          <a:xfrm>
            <a:off x="10045280" y="4305490"/>
            <a:ext cx="813760" cy="280244"/>
          </a:xfrm>
          <a:prstGeom prst="arc">
            <a:avLst>
              <a:gd name="adj1" fmla="val 10982090"/>
              <a:gd name="adj2" fmla="val 0"/>
            </a:avLst>
          </a:prstGeom>
          <a:ln w="31750">
            <a:solidFill>
              <a:srgbClr val="00B050"/>
            </a:solidFill>
            <a:tailEnd type="triangl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Arc 34">
            <a:extLst>
              <a:ext uri="{FF2B5EF4-FFF2-40B4-BE49-F238E27FC236}">
                <a16:creationId xmlns:a16="http://schemas.microsoft.com/office/drawing/2014/main" id="{7A2FCE08-70C6-2F25-BE5D-D24F2CF804FA}"/>
              </a:ext>
            </a:extLst>
          </p:cNvPr>
          <p:cNvSpPr/>
          <p:nvPr/>
        </p:nvSpPr>
        <p:spPr>
          <a:xfrm>
            <a:off x="7929162" y="4434940"/>
            <a:ext cx="813760" cy="280244"/>
          </a:xfrm>
          <a:prstGeom prst="arc">
            <a:avLst>
              <a:gd name="adj1" fmla="val 10982090"/>
              <a:gd name="adj2" fmla="val 0"/>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Arc 37">
            <a:extLst>
              <a:ext uri="{FF2B5EF4-FFF2-40B4-BE49-F238E27FC236}">
                <a16:creationId xmlns:a16="http://schemas.microsoft.com/office/drawing/2014/main" id="{59573B02-9285-D984-943B-B388ACC6B9EB}"/>
              </a:ext>
            </a:extLst>
          </p:cNvPr>
          <p:cNvSpPr/>
          <p:nvPr/>
        </p:nvSpPr>
        <p:spPr>
          <a:xfrm>
            <a:off x="10036103" y="4440753"/>
            <a:ext cx="813760" cy="280244"/>
          </a:xfrm>
          <a:prstGeom prst="arc">
            <a:avLst>
              <a:gd name="adj1" fmla="val 10982090"/>
              <a:gd name="adj2" fmla="val 0"/>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9" name="Straight Connector 38">
            <a:extLst>
              <a:ext uri="{FF2B5EF4-FFF2-40B4-BE49-F238E27FC236}">
                <a16:creationId xmlns:a16="http://schemas.microsoft.com/office/drawing/2014/main" id="{92F68D13-846C-5623-AC9B-01D356129E1C}"/>
              </a:ext>
            </a:extLst>
          </p:cNvPr>
          <p:cNvCxnSpPr>
            <a:cxnSpLocks/>
            <a:stCxn id="26" idx="2"/>
            <a:endCxn id="31" idx="0"/>
          </p:cNvCxnSpPr>
          <p:nvPr/>
        </p:nvCxnSpPr>
        <p:spPr>
          <a:xfrm flipH="1">
            <a:off x="9375545" y="3199991"/>
            <a:ext cx="1832" cy="80014"/>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19855830-0514-954D-915B-FDA65456EFB4}"/>
              </a:ext>
            </a:extLst>
          </p:cNvPr>
          <p:cNvCxnSpPr>
            <a:cxnSpLocks/>
            <a:stCxn id="31" idx="2"/>
            <a:endCxn id="27" idx="0"/>
          </p:cNvCxnSpPr>
          <p:nvPr/>
        </p:nvCxnSpPr>
        <p:spPr>
          <a:xfrm>
            <a:off x="9375545" y="4056182"/>
            <a:ext cx="1" cy="112504"/>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3D304A99-DBBE-06B7-9784-46E591EB5A35}"/>
              </a:ext>
            </a:extLst>
          </p:cNvPr>
          <p:cNvCxnSpPr>
            <a:cxnSpLocks/>
            <a:stCxn id="30" idx="3"/>
            <a:endCxn id="27" idx="1"/>
          </p:cNvCxnSpPr>
          <p:nvPr/>
        </p:nvCxnSpPr>
        <p:spPr>
          <a:xfrm>
            <a:off x="8186292" y="4553699"/>
            <a:ext cx="121817" cy="3076"/>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B9742F35-6020-44CF-EE2F-7B562C5F40EB}"/>
              </a:ext>
            </a:extLst>
          </p:cNvPr>
          <p:cNvCxnSpPr>
            <a:cxnSpLocks/>
            <a:stCxn id="27" idx="3"/>
            <a:endCxn id="29" idx="1"/>
          </p:cNvCxnSpPr>
          <p:nvPr/>
        </p:nvCxnSpPr>
        <p:spPr>
          <a:xfrm flipV="1">
            <a:off x="10442983" y="4553700"/>
            <a:ext cx="89240" cy="3075"/>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1045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E235A-5C34-16C6-2079-242126FCB137}"/>
              </a:ext>
            </a:extLst>
          </p:cNvPr>
          <p:cNvSpPr>
            <a:spLocks noGrp="1"/>
          </p:cNvSpPr>
          <p:nvPr>
            <p:ph type="ctrTitle"/>
          </p:nvPr>
        </p:nvSpPr>
        <p:spPr>
          <a:xfrm>
            <a:off x="320122" y="1682497"/>
            <a:ext cx="5487829" cy="912610"/>
          </a:xfrm>
        </p:spPr>
        <p:txBody>
          <a:bodyPr>
            <a:noAutofit/>
          </a:bodyPr>
          <a:lstStyle/>
          <a:p>
            <a:r>
              <a:rPr lang="en-CA" sz="5400" b="1" i="1">
                <a:latin typeface="+mn-lt"/>
              </a:rPr>
              <a:t>Introduction</a:t>
            </a:r>
          </a:p>
        </p:txBody>
      </p:sp>
      <p:sp>
        <p:nvSpPr>
          <p:cNvPr id="4" name="Text Placeholder 3">
            <a:extLst>
              <a:ext uri="{FF2B5EF4-FFF2-40B4-BE49-F238E27FC236}">
                <a16:creationId xmlns:a16="http://schemas.microsoft.com/office/drawing/2014/main" id="{78ECDB53-B689-EC8D-D593-7F9848013779}"/>
              </a:ext>
            </a:extLst>
          </p:cNvPr>
          <p:cNvSpPr>
            <a:spLocks noGrp="1"/>
          </p:cNvSpPr>
          <p:nvPr>
            <p:ph type="body" sz="quarter" idx="10"/>
          </p:nvPr>
        </p:nvSpPr>
        <p:spPr>
          <a:xfrm>
            <a:off x="320122" y="2865779"/>
            <a:ext cx="8705006" cy="1126442"/>
          </a:xfrm>
        </p:spPr>
        <p:txBody>
          <a:bodyPr/>
          <a:lstStyle/>
          <a:p>
            <a:r>
              <a:rPr lang="en-US" sz="2400">
                <a:solidFill>
                  <a:schemeClr val="tx1"/>
                </a:solidFill>
              </a:rPr>
              <a:t>Building a router from scratch may sound intimidating! In this presentation, we will de-mystify routers and break down the ins and outs of their design. </a:t>
            </a:r>
            <a:endParaRPr lang="en-CA" sz="2400">
              <a:solidFill>
                <a:schemeClr val="tx1"/>
              </a:solidFill>
            </a:endParaRPr>
          </a:p>
        </p:txBody>
      </p:sp>
    </p:spTree>
    <p:extLst>
      <p:ext uri="{BB962C8B-B14F-4D97-AF65-F5344CB8AC3E}">
        <p14:creationId xmlns:p14="http://schemas.microsoft.com/office/powerpoint/2010/main" val="3090623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FA1DA8-EDF5-69FE-CCB8-546493CC93C4}"/>
            </a:ext>
          </a:extLst>
        </p:cNvPr>
        <p:cNvGrpSpPr/>
        <p:nvPr/>
      </p:nvGrpSpPr>
      <p:grpSpPr>
        <a:xfrm>
          <a:off x="0" y="0"/>
          <a:ext cx="0" cy="0"/>
          <a:chOff x="0" y="0"/>
          <a:chExt cx="0" cy="0"/>
        </a:xfrm>
      </p:grpSpPr>
      <p:sp>
        <p:nvSpPr>
          <p:cNvPr id="32" name="TextBox 31">
            <a:extLst>
              <a:ext uri="{FF2B5EF4-FFF2-40B4-BE49-F238E27FC236}">
                <a16:creationId xmlns:a16="http://schemas.microsoft.com/office/drawing/2014/main" id="{3CFE71D6-C132-D12C-FB28-AECB9365CCB2}"/>
              </a:ext>
            </a:extLst>
          </p:cNvPr>
          <p:cNvSpPr txBox="1"/>
          <p:nvPr/>
        </p:nvSpPr>
        <p:spPr>
          <a:xfrm>
            <a:off x="507454" y="1941439"/>
            <a:ext cx="6011471" cy="3785652"/>
          </a:xfrm>
          <a:prstGeom prst="rect">
            <a:avLst/>
          </a:prstGeom>
          <a:noFill/>
        </p:spPr>
        <p:txBody>
          <a:bodyPr wrap="square" lIns="91440" tIns="45720" rIns="91440" bIns="45720" rtlCol="0" anchor="t">
            <a:spAutoFit/>
          </a:bodyPr>
          <a:lstStyle/>
          <a:p>
            <a:r>
              <a:rPr lang="en-US" sz="1600" dirty="0"/>
              <a:t>router.py contains an empty list called </a:t>
            </a:r>
            <a:r>
              <a:rPr lang="en-US" sz="1600" b="1" dirty="0"/>
              <a:t>history</a:t>
            </a:r>
            <a:r>
              <a:rPr lang="en-US" sz="1600" dirty="0"/>
              <a:t>. Use this to store a history of set commands (Use Case 3) and the Cron Jobs (Use Case 4).</a:t>
            </a:r>
          </a:p>
          <a:p>
            <a:endParaRPr lang="en-US" sz="1600" dirty="0"/>
          </a:p>
          <a:p>
            <a:r>
              <a:rPr lang="en-US" sz="1600" dirty="0"/>
              <a:t>Format for Use Case 3: </a:t>
            </a:r>
          </a:p>
          <a:p>
            <a:pPr algn="ctr"/>
            <a:r>
              <a:rPr lang="en-US" sz="1600" i="1" dirty="0"/>
              <a:t>t</a:t>
            </a:r>
            <a:r>
              <a:rPr lang="en-US" sz="1600" dirty="0"/>
              <a:t> set </a:t>
            </a:r>
            <a:r>
              <a:rPr lang="en-US" sz="1600" i="1" dirty="0"/>
              <a:t>x y </a:t>
            </a:r>
          </a:p>
          <a:p>
            <a:r>
              <a:rPr lang="en-US" sz="1600" i="1" dirty="0"/>
              <a:t>where t = time (while loop interval), x = index, y = value</a:t>
            </a:r>
            <a:endParaRPr lang="en-US" sz="1600" dirty="0"/>
          </a:p>
          <a:p>
            <a:endParaRPr lang="en-US" sz="1600" dirty="0">
              <a:ea typeface="Calibri"/>
              <a:cs typeface="Calibri"/>
            </a:endParaRPr>
          </a:p>
          <a:p>
            <a:r>
              <a:rPr lang="en-US" sz="1600" dirty="0">
                <a:ea typeface="Calibri"/>
                <a:cs typeface="Calibri"/>
              </a:rPr>
              <a:t>Format for Use Case 4:</a:t>
            </a:r>
          </a:p>
          <a:p>
            <a:pPr algn="ctr"/>
            <a:r>
              <a:rPr lang="en-US" sz="1600" i="1" dirty="0"/>
              <a:t>t</a:t>
            </a:r>
            <a:r>
              <a:rPr lang="en-US" sz="1600" dirty="0"/>
              <a:t> swap</a:t>
            </a:r>
            <a:r>
              <a:rPr lang="en-US" sz="1600" i="1" dirty="0"/>
              <a:t> a b</a:t>
            </a:r>
          </a:p>
          <a:p>
            <a:r>
              <a:rPr lang="en-US" sz="1600" i="1" dirty="0"/>
              <a:t>where t = time, a = state value at index 1, b = state value at index 2</a:t>
            </a:r>
            <a:endParaRPr lang="en-US" sz="1600" dirty="0"/>
          </a:p>
          <a:p>
            <a:br>
              <a:rPr lang="en-US" sz="1600" dirty="0">
                <a:ea typeface="Calibri"/>
                <a:cs typeface="Calibri"/>
              </a:rPr>
            </a:br>
            <a:br>
              <a:rPr lang="en-US" sz="1600" dirty="0">
                <a:ea typeface="Calibri"/>
                <a:cs typeface="Calibri"/>
              </a:rPr>
            </a:br>
            <a:r>
              <a:rPr lang="en-US" sz="1600" dirty="0">
                <a:ea typeface="Calibri"/>
                <a:cs typeface="Calibri"/>
              </a:rPr>
              <a:t>For example:</a:t>
            </a:r>
            <a:br>
              <a:rPr lang="en-US" sz="1600" dirty="0">
                <a:ea typeface="Calibri"/>
                <a:cs typeface="Calibri"/>
              </a:rPr>
            </a:br>
            <a:r>
              <a:rPr lang="en-US" sz="1600" dirty="0">
                <a:ea typeface="+mn-lt"/>
                <a:cs typeface="+mn-lt"/>
              </a:rPr>
              <a:t>['5 set 3 3', '8 set 0 2', '10 swap 3 5', '19 set 0 1', '20 swap 5 3', '30 swap 8 3', '40 swap 3 8', '50 swap 8 3', '60 swap 3 8']</a:t>
            </a:r>
          </a:p>
        </p:txBody>
      </p:sp>
      <p:sp>
        <p:nvSpPr>
          <p:cNvPr id="39" name="Rectangle: Rounded Corners 38">
            <a:extLst>
              <a:ext uri="{FF2B5EF4-FFF2-40B4-BE49-F238E27FC236}">
                <a16:creationId xmlns:a16="http://schemas.microsoft.com/office/drawing/2014/main" id="{F796D4DF-B001-D506-1F77-17BE7BDC3BD0}"/>
              </a:ext>
            </a:extLst>
          </p:cNvPr>
          <p:cNvSpPr/>
          <p:nvPr/>
        </p:nvSpPr>
        <p:spPr>
          <a:xfrm>
            <a:off x="8160344" y="2089693"/>
            <a:ext cx="2131213"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Stateful Hardware</a:t>
            </a:r>
          </a:p>
        </p:txBody>
      </p:sp>
      <p:sp>
        <p:nvSpPr>
          <p:cNvPr id="41" name="Rectangle: Rounded Corners 40">
            <a:extLst>
              <a:ext uri="{FF2B5EF4-FFF2-40B4-BE49-F238E27FC236}">
                <a16:creationId xmlns:a16="http://schemas.microsoft.com/office/drawing/2014/main" id="{DD0E901F-ABB2-D3E6-45E7-855F79DBBAD1}"/>
              </a:ext>
            </a:extLst>
          </p:cNvPr>
          <p:cNvSpPr/>
          <p:nvPr/>
        </p:nvSpPr>
        <p:spPr>
          <a:xfrm>
            <a:off x="8156683" y="4256590"/>
            <a:ext cx="2134874"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a:t>
            </a:r>
          </a:p>
        </p:txBody>
      </p:sp>
      <p:sp>
        <p:nvSpPr>
          <p:cNvPr id="43" name="Rectangle: Rounded Corners 42">
            <a:extLst>
              <a:ext uri="{FF2B5EF4-FFF2-40B4-BE49-F238E27FC236}">
                <a16:creationId xmlns:a16="http://schemas.microsoft.com/office/drawing/2014/main" id="{591500A1-C287-CD12-6553-42492643DC1C}"/>
              </a:ext>
            </a:extLst>
          </p:cNvPr>
          <p:cNvSpPr/>
          <p:nvPr/>
        </p:nvSpPr>
        <p:spPr>
          <a:xfrm>
            <a:off x="10693335" y="4256589"/>
            <a:ext cx="1338038"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Service Database</a:t>
            </a:r>
          </a:p>
        </p:txBody>
      </p:sp>
      <p:sp>
        <p:nvSpPr>
          <p:cNvPr id="47" name="Rectangle: Rounded Corners 46">
            <a:extLst>
              <a:ext uri="{FF2B5EF4-FFF2-40B4-BE49-F238E27FC236}">
                <a16:creationId xmlns:a16="http://schemas.microsoft.com/office/drawing/2014/main" id="{FFD804FC-3DCF-008C-AF12-F0C403D72BEE}"/>
              </a:ext>
            </a:extLst>
          </p:cNvPr>
          <p:cNvSpPr/>
          <p:nvPr/>
        </p:nvSpPr>
        <p:spPr>
          <a:xfrm>
            <a:off x="6387287" y="4256589"/>
            <a:ext cx="1338039"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ADMIN Database</a:t>
            </a:r>
          </a:p>
        </p:txBody>
      </p:sp>
      <p:sp>
        <p:nvSpPr>
          <p:cNvPr id="49" name="Rectangle: Rounded Corners 48">
            <a:extLst>
              <a:ext uri="{FF2B5EF4-FFF2-40B4-BE49-F238E27FC236}">
                <a16:creationId xmlns:a16="http://schemas.microsoft.com/office/drawing/2014/main" id="{6B2AF91B-DD23-8E08-AF01-EB936D1F15FC}"/>
              </a:ext>
            </a:extLst>
          </p:cNvPr>
          <p:cNvSpPr/>
          <p:nvPr/>
        </p:nvSpPr>
        <p:spPr>
          <a:xfrm>
            <a:off x="8156681" y="3173141"/>
            <a:ext cx="2134876" cy="776177"/>
          </a:xfrm>
          <a:prstGeom prst="roundRect">
            <a:avLst/>
          </a:prstGeom>
          <a:solidFill>
            <a:schemeClr val="bg1">
              <a:lumMod val="85000"/>
              <a:alpha val="4980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Hardware API</a:t>
            </a:r>
          </a:p>
        </p:txBody>
      </p:sp>
      <p:cxnSp>
        <p:nvCxnSpPr>
          <p:cNvPr id="73" name="Connector: Curved 72">
            <a:extLst>
              <a:ext uri="{FF2B5EF4-FFF2-40B4-BE49-F238E27FC236}">
                <a16:creationId xmlns:a16="http://schemas.microsoft.com/office/drawing/2014/main" id="{16D15147-7BEB-3327-D97E-1FEA6E27CFF4}"/>
              </a:ext>
            </a:extLst>
          </p:cNvPr>
          <p:cNvCxnSpPr>
            <a:cxnSpLocks/>
          </p:cNvCxnSpPr>
          <p:nvPr/>
        </p:nvCxnSpPr>
        <p:spPr>
          <a:xfrm>
            <a:off x="9782686" y="2711111"/>
            <a:ext cx="90714" cy="1700236"/>
          </a:xfrm>
          <a:prstGeom prst="curvedConnector3">
            <a:avLst>
              <a:gd name="adj1" fmla="val 352001"/>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cxnSp>
      <p:sp>
        <p:nvSpPr>
          <p:cNvPr id="75" name="Arc 74">
            <a:extLst>
              <a:ext uri="{FF2B5EF4-FFF2-40B4-BE49-F238E27FC236}">
                <a16:creationId xmlns:a16="http://schemas.microsoft.com/office/drawing/2014/main" id="{4EDFEC20-C475-4CB5-B81F-D7AAD67E6687}"/>
              </a:ext>
            </a:extLst>
          </p:cNvPr>
          <p:cNvSpPr/>
          <p:nvPr/>
        </p:nvSpPr>
        <p:spPr>
          <a:xfrm>
            <a:off x="7623546" y="4648164"/>
            <a:ext cx="813760" cy="280244"/>
          </a:xfrm>
          <a:prstGeom prst="arc">
            <a:avLst>
              <a:gd name="adj1" fmla="val 10982090"/>
              <a:gd name="adj2" fmla="val 0"/>
            </a:avLst>
          </a:prstGeom>
          <a:ln w="31750">
            <a:solidFill>
              <a:srgbClr val="00B050"/>
            </a:solidFill>
            <a:tailEnd type="triangl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Arc 76">
            <a:extLst>
              <a:ext uri="{FF2B5EF4-FFF2-40B4-BE49-F238E27FC236}">
                <a16:creationId xmlns:a16="http://schemas.microsoft.com/office/drawing/2014/main" id="{05E3D319-9A96-25DF-617F-648675A02BCE}"/>
              </a:ext>
            </a:extLst>
          </p:cNvPr>
          <p:cNvSpPr/>
          <p:nvPr/>
        </p:nvSpPr>
        <p:spPr>
          <a:xfrm>
            <a:off x="10009690" y="4658252"/>
            <a:ext cx="813760" cy="280244"/>
          </a:xfrm>
          <a:prstGeom prst="arc">
            <a:avLst>
              <a:gd name="adj1" fmla="val 10982090"/>
              <a:gd name="adj2" fmla="val 0"/>
            </a:avLst>
          </a:prstGeom>
          <a:ln w="31750">
            <a:solidFill>
              <a:srgbClr val="00B050"/>
            </a:solidFill>
            <a:tailEnd type="triangl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9" name="Arc 78">
            <a:extLst>
              <a:ext uri="{FF2B5EF4-FFF2-40B4-BE49-F238E27FC236}">
                <a16:creationId xmlns:a16="http://schemas.microsoft.com/office/drawing/2014/main" id="{D7C81E65-F3F0-561E-9312-5701AEE05D24}"/>
              </a:ext>
            </a:extLst>
          </p:cNvPr>
          <p:cNvSpPr/>
          <p:nvPr/>
        </p:nvSpPr>
        <p:spPr>
          <a:xfrm>
            <a:off x="7611581" y="4782473"/>
            <a:ext cx="813760" cy="280244"/>
          </a:xfrm>
          <a:prstGeom prst="arc">
            <a:avLst>
              <a:gd name="adj1" fmla="val 10982090"/>
              <a:gd name="adj2" fmla="val 0"/>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1" name="Arc 80">
            <a:extLst>
              <a:ext uri="{FF2B5EF4-FFF2-40B4-BE49-F238E27FC236}">
                <a16:creationId xmlns:a16="http://schemas.microsoft.com/office/drawing/2014/main" id="{5DA98466-1121-5004-8FC4-680BE9E19A8E}"/>
              </a:ext>
            </a:extLst>
          </p:cNvPr>
          <p:cNvSpPr/>
          <p:nvPr/>
        </p:nvSpPr>
        <p:spPr>
          <a:xfrm>
            <a:off x="10000513" y="4793515"/>
            <a:ext cx="813760" cy="280244"/>
          </a:xfrm>
          <a:prstGeom prst="arc">
            <a:avLst>
              <a:gd name="adj1" fmla="val 10982090"/>
              <a:gd name="adj2" fmla="val 0"/>
            </a:avLst>
          </a:prstGeom>
          <a:ln w="31750">
            <a:solidFill>
              <a:srgbClr val="00B050"/>
            </a:solidFill>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83" name="Straight Connector 82">
            <a:extLst>
              <a:ext uri="{FF2B5EF4-FFF2-40B4-BE49-F238E27FC236}">
                <a16:creationId xmlns:a16="http://schemas.microsoft.com/office/drawing/2014/main" id="{C94D0B1C-366E-3614-6B2E-E8E63FB20AEF}"/>
              </a:ext>
            </a:extLst>
          </p:cNvPr>
          <p:cNvCxnSpPr/>
          <p:nvPr/>
        </p:nvCxnSpPr>
        <p:spPr>
          <a:xfrm flipH="1">
            <a:off x="9230344" y="2863546"/>
            <a:ext cx="0" cy="30727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84" name="Straight Connector 83">
            <a:extLst>
              <a:ext uri="{FF2B5EF4-FFF2-40B4-BE49-F238E27FC236}">
                <a16:creationId xmlns:a16="http://schemas.microsoft.com/office/drawing/2014/main" id="{F380A3FE-5296-04DE-5A3E-5C510BBAF30F}"/>
              </a:ext>
            </a:extLst>
          </p:cNvPr>
          <p:cNvCxnSpPr>
            <a:cxnSpLocks/>
          </p:cNvCxnSpPr>
          <p:nvPr/>
        </p:nvCxnSpPr>
        <p:spPr>
          <a:xfrm flipH="1">
            <a:off x="9230344" y="3952117"/>
            <a:ext cx="0" cy="307271"/>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85" name="Straight Connector 84">
            <a:extLst>
              <a:ext uri="{FF2B5EF4-FFF2-40B4-BE49-F238E27FC236}">
                <a16:creationId xmlns:a16="http://schemas.microsoft.com/office/drawing/2014/main" id="{4991B63B-0344-DD0F-8456-92651EDCEB38}"/>
              </a:ext>
            </a:extLst>
          </p:cNvPr>
          <p:cNvCxnSpPr>
            <a:cxnSpLocks/>
          </p:cNvCxnSpPr>
          <p:nvPr/>
        </p:nvCxnSpPr>
        <p:spPr>
          <a:xfrm>
            <a:off x="7736032" y="4555778"/>
            <a:ext cx="415636" cy="493"/>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4FC6F301-3D50-1E7D-739B-F5E748931A0B}"/>
              </a:ext>
            </a:extLst>
          </p:cNvPr>
          <p:cNvCxnSpPr>
            <a:cxnSpLocks/>
          </p:cNvCxnSpPr>
          <p:nvPr/>
        </p:nvCxnSpPr>
        <p:spPr>
          <a:xfrm>
            <a:off x="10279330" y="4555778"/>
            <a:ext cx="415636" cy="493"/>
          </a:xfrm>
          <a:prstGeom prst="line">
            <a:avLst/>
          </a:prstGeom>
          <a:ln w="38100">
            <a:solidFill>
              <a:schemeClr val="bg2">
                <a:lumMod val="25000"/>
              </a:schemeClr>
            </a:solidFill>
          </a:ln>
        </p:spPr>
        <p:style>
          <a:lnRef idx="1">
            <a:schemeClr val="dk1"/>
          </a:lnRef>
          <a:fillRef idx="0">
            <a:schemeClr val="dk1"/>
          </a:fillRef>
          <a:effectRef idx="0">
            <a:schemeClr val="dk1"/>
          </a:effectRef>
          <a:fontRef idx="minor">
            <a:schemeClr val="tx1"/>
          </a:fontRef>
        </p:style>
      </p:cxnSp>
      <p:sp>
        <p:nvSpPr>
          <p:cNvPr id="46" name="Title 1">
            <a:extLst>
              <a:ext uri="{FF2B5EF4-FFF2-40B4-BE49-F238E27FC236}">
                <a16:creationId xmlns:a16="http://schemas.microsoft.com/office/drawing/2014/main" id="{147D24C8-0195-3C11-11E3-2A6611229650}"/>
              </a:ext>
            </a:extLst>
          </p:cNvPr>
          <p:cNvSpPr txBox="1">
            <a:spLocks/>
          </p:cNvSpPr>
          <p:nvPr/>
        </p:nvSpPr>
        <p:spPr>
          <a:xfrm>
            <a:off x="506185" y="172347"/>
            <a:ext cx="1117963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CA" sz="5400" b="1" i="1">
                <a:ln w="0"/>
                <a:solidFill>
                  <a:srgbClr val="C00000"/>
                </a:solidFill>
                <a:latin typeface="+mn-lt"/>
              </a:rPr>
              <a:t>Implementing Case 5</a:t>
            </a:r>
            <a:endParaRPr lang="en-CA" sz="5400" b="1" i="1">
              <a:ln w="0"/>
              <a:solidFill>
                <a:srgbClr val="C00000"/>
              </a:solidFill>
              <a:latin typeface="+mn-lt"/>
              <a:ea typeface="Calibri"/>
              <a:cs typeface="Calibri"/>
            </a:endParaRPr>
          </a:p>
        </p:txBody>
      </p:sp>
    </p:spTree>
    <p:extLst>
      <p:ext uri="{BB962C8B-B14F-4D97-AF65-F5344CB8AC3E}">
        <p14:creationId xmlns:p14="http://schemas.microsoft.com/office/powerpoint/2010/main" val="1319252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4CF22F-A7AD-40E6-7783-0095811D13DB}"/>
              </a:ext>
            </a:extLst>
          </p:cNvPr>
          <p:cNvSpPr>
            <a:spLocks noGrp="1"/>
          </p:cNvSpPr>
          <p:nvPr>
            <p:ph idx="1"/>
          </p:nvPr>
        </p:nvSpPr>
        <p:spPr>
          <a:xfrm>
            <a:off x="408825" y="1963820"/>
            <a:ext cx="11374349" cy="4351338"/>
          </a:xfrm>
        </p:spPr>
        <p:txBody>
          <a:bodyPr>
            <a:normAutofit/>
          </a:bodyPr>
          <a:lstStyle/>
          <a:p>
            <a:r>
              <a:rPr lang="en-US" sz="2400"/>
              <a:t>Let’s start simple. </a:t>
            </a:r>
          </a:p>
          <a:p>
            <a:r>
              <a:rPr lang="en-US" sz="2400"/>
              <a:t>A router is a box - a box that takes an input, processes it, and produces some output.</a:t>
            </a:r>
          </a:p>
          <a:p>
            <a:endParaRPr lang="en-US" sz="2400"/>
          </a:p>
          <a:p>
            <a:r>
              <a:rPr lang="en-US" sz="2400"/>
              <a:t>Mathematically speaking:</a:t>
            </a:r>
          </a:p>
          <a:p>
            <a:pPr marL="0" indent="0" algn="ctr">
              <a:buNone/>
            </a:pPr>
            <a:r>
              <a:rPr lang="en-US" sz="2400" b="1"/>
              <a:t>Function(input) = output</a:t>
            </a:r>
          </a:p>
          <a:p>
            <a:endParaRPr lang="en-CA" sz="2400"/>
          </a:p>
          <a:p>
            <a:pPr marL="0" indent="0">
              <a:buNone/>
            </a:pPr>
            <a:r>
              <a:rPr lang="en-CA" sz="2400"/>
              <a:t>We’ll soon discuss different types of </a:t>
            </a:r>
            <a:r>
              <a:rPr lang="en-CA" sz="2400" b="1"/>
              <a:t>input</a:t>
            </a:r>
            <a:r>
              <a:rPr lang="en-CA" sz="2400"/>
              <a:t>, </a:t>
            </a:r>
            <a:r>
              <a:rPr lang="en-CA" sz="2400" b="1"/>
              <a:t>output</a:t>
            </a:r>
            <a:r>
              <a:rPr lang="en-CA" sz="2400"/>
              <a:t>, and the properties of this </a:t>
            </a:r>
            <a:r>
              <a:rPr lang="en-CA" sz="2400" b="1"/>
              <a:t>function</a:t>
            </a:r>
            <a:r>
              <a:rPr lang="en-CA" sz="2400"/>
              <a:t>!</a:t>
            </a:r>
          </a:p>
          <a:p>
            <a:endParaRPr lang="en-CA" sz="2400"/>
          </a:p>
        </p:txBody>
      </p:sp>
      <p:sp>
        <p:nvSpPr>
          <p:cNvPr id="4" name="Title 1">
            <a:extLst>
              <a:ext uri="{FF2B5EF4-FFF2-40B4-BE49-F238E27FC236}">
                <a16:creationId xmlns:a16="http://schemas.microsoft.com/office/drawing/2014/main" id="{D53610BF-AF0F-24AA-9A42-C9D94C8C0020}"/>
              </a:ext>
            </a:extLst>
          </p:cNvPr>
          <p:cNvSpPr>
            <a:spLocks noGrp="1"/>
          </p:cNvSpPr>
          <p:nvPr>
            <p:ph type="title"/>
          </p:nvPr>
        </p:nvSpPr>
        <p:spPr>
          <a:xfrm>
            <a:off x="838200" y="365125"/>
            <a:ext cx="10515600" cy="1325563"/>
          </a:xfrm>
        </p:spPr>
        <p:txBody>
          <a:bodyPr>
            <a:noAutofit/>
          </a:bodyPr>
          <a:lstStyle/>
          <a:p>
            <a:pPr algn="ctr"/>
            <a:r>
              <a:rPr lang="en-CA" sz="5400" b="1" i="1">
                <a:ln w="0"/>
                <a:solidFill>
                  <a:schemeClr val="tx2"/>
                </a:solidFill>
                <a:latin typeface="+mn-lt"/>
              </a:rPr>
              <a:t>What is a router?</a:t>
            </a:r>
          </a:p>
        </p:txBody>
      </p:sp>
    </p:spTree>
    <p:extLst>
      <p:ext uri="{BB962C8B-B14F-4D97-AF65-F5344CB8AC3E}">
        <p14:creationId xmlns:p14="http://schemas.microsoft.com/office/powerpoint/2010/main" val="638110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58E3C3-60B9-88B4-D22A-8F9E4697757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58D01C-912E-2C87-FC73-81F09526D323}"/>
              </a:ext>
            </a:extLst>
          </p:cNvPr>
          <p:cNvSpPr>
            <a:spLocks noGrp="1"/>
          </p:cNvSpPr>
          <p:nvPr>
            <p:ph idx="1"/>
          </p:nvPr>
        </p:nvSpPr>
        <p:spPr>
          <a:xfrm>
            <a:off x="456326" y="2343831"/>
            <a:ext cx="5920723" cy="3332575"/>
          </a:xfrm>
        </p:spPr>
        <p:txBody>
          <a:bodyPr vert="horz" lIns="91440" tIns="45720" rIns="91440" bIns="45720" rtlCol="0" anchor="t">
            <a:normAutofit/>
          </a:bodyPr>
          <a:lstStyle/>
          <a:p>
            <a:r>
              <a:rPr lang="en-US" sz="2400"/>
              <a:t>What came before the router? The Telephone Switchboard!</a:t>
            </a:r>
            <a:endParaRPr lang="en-US" sz="2400">
              <a:ea typeface="Calibri"/>
              <a:cs typeface="Calibri"/>
            </a:endParaRPr>
          </a:p>
          <a:p>
            <a:r>
              <a:rPr lang="en-US" sz="2400">
                <a:ea typeface="Calibri"/>
                <a:cs typeface="Calibri"/>
              </a:rPr>
              <a:t>In the late 1800s, switchboard operators would connect calls by putting plugs into jacks on a manual switchboard.</a:t>
            </a:r>
          </a:p>
          <a:p>
            <a:r>
              <a:rPr lang="en-US" sz="2400">
                <a:ea typeface="Calibri"/>
                <a:cs typeface="Calibri"/>
              </a:rPr>
              <a:t>Routers are the new switchboard operator + switchboard.</a:t>
            </a:r>
          </a:p>
        </p:txBody>
      </p:sp>
      <p:sp>
        <p:nvSpPr>
          <p:cNvPr id="4" name="Title 1">
            <a:extLst>
              <a:ext uri="{FF2B5EF4-FFF2-40B4-BE49-F238E27FC236}">
                <a16:creationId xmlns:a16="http://schemas.microsoft.com/office/drawing/2014/main" id="{FB8C3EE7-0B2C-6C4B-BB3D-433AA8147BD4}"/>
              </a:ext>
            </a:extLst>
          </p:cNvPr>
          <p:cNvSpPr>
            <a:spLocks noGrp="1"/>
          </p:cNvSpPr>
          <p:nvPr>
            <p:ph type="title"/>
          </p:nvPr>
        </p:nvSpPr>
        <p:spPr>
          <a:xfrm>
            <a:off x="838200" y="365125"/>
            <a:ext cx="10515600" cy="1325563"/>
          </a:xfrm>
        </p:spPr>
        <p:txBody>
          <a:bodyPr>
            <a:noAutofit/>
          </a:bodyPr>
          <a:lstStyle/>
          <a:p>
            <a:pPr algn="ctr"/>
            <a:r>
              <a:rPr lang="en-CA" sz="5400" b="1" i="1">
                <a:ln w="0"/>
                <a:solidFill>
                  <a:schemeClr val="tx2"/>
                </a:solidFill>
                <a:latin typeface="+mn-lt"/>
              </a:rPr>
              <a:t>The Telephone Switchboard</a:t>
            </a:r>
          </a:p>
        </p:txBody>
      </p:sp>
      <p:pic>
        <p:nvPicPr>
          <p:cNvPr id="1026" name="Picture 2">
            <a:extLst>
              <a:ext uri="{FF2B5EF4-FFF2-40B4-BE49-F238E27FC236}">
                <a16:creationId xmlns:a16="http://schemas.microsoft.com/office/drawing/2014/main" id="{12DD2BEF-EBC6-8795-CFBA-13FD3DD06F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7401" y="1963820"/>
            <a:ext cx="4697284" cy="384760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6CADA06-E409-FEB0-0590-C32323042C74}"/>
              </a:ext>
            </a:extLst>
          </p:cNvPr>
          <p:cNvSpPr txBox="1"/>
          <p:nvPr/>
        </p:nvSpPr>
        <p:spPr>
          <a:xfrm>
            <a:off x="6897401" y="5884502"/>
            <a:ext cx="4697284" cy="400110"/>
          </a:xfrm>
          <a:prstGeom prst="rect">
            <a:avLst/>
          </a:prstGeom>
          <a:noFill/>
        </p:spPr>
        <p:txBody>
          <a:bodyPr wrap="square">
            <a:spAutoFit/>
          </a:bodyPr>
          <a:lstStyle/>
          <a:p>
            <a:r>
              <a:rPr lang="en-US" sz="1000" i="1"/>
              <a:t>Source: https://culturexchange1.wordpress.com/2015/06/02//the-telephone-switchboard-the-story-of-a-revolutionary-instrument</a:t>
            </a:r>
          </a:p>
        </p:txBody>
      </p:sp>
    </p:spTree>
    <p:extLst>
      <p:ext uri="{BB962C8B-B14F-4D97-AF65-F5344CB8AC3E}">
        <p14:creationId xmlns:p14="http://schemas.microsoft.com/office/powerpoint/2010/main" val="1989135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ECF8ED-3C4E-7261-894A-E94C6CF138BF}"/>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3B21AA-1C02-D8B4-76A3-C9DB8797A1A1}"/>
              </a:ext>
            </a:extLst>
          </p:cNvPr>
          <p:cNvSpPr>
            <a:spLocks noGrp="1"/>
          </p:cNvSpPr>
          <p:nvPr>
            <p:ph idx="1"/>
          </p:nvPr>
        </p:nvSpPr>
        <p:spPr>
          <a:xfrm>
            <a:off x="456326" y="2343831"/>
            <a:ext cx="11060760" cy="3332575"/>
          </a:xfrm>
        </p:spPr>
        <p:txBody>
          <a:bodyPr vert="horz" lIns="91440" tIns="45720" rIns="91440" bIns="45720" rtlCol="0" anchor="t">
            <a:normAutofit/>
          </a:bodyPr>
          <a:lstStyle/>
          <a:p>
            <a:pPr marL="0" indent="0">
              <a:buNone/>
            </a:pPr>
            <a:r>
              <a:rPr lang="en-US" sz="2400" b="1">
                <a:ea typeface="Calibri"/>
                <a:cs typeface="Calibri"/>
              </a:rPr>
              <a:t>Visual Example: </a:t>
            </a:r>
          </a:p>
          <a:p>
            <a:pPr marL="0" indent="0">
              <a:buNone/>
            </a:pPr>
            <a:r>
              <a:rPr lang="en-US" sz="2400" b="1"/>
              <a:t>     User1</a:t>
            </a:r>
            <a:r>
              <a:rPr lang="en-US" sz="2400"/>
              <a:t>                                            </a:t>
            </a:r>
            <a:r>
              <a:rPr lang="en-US" sz="2400" b="1"/>
              <a:t>Switchboard Operator</a:t>
            </a:r>
            <a:r>
              <a:rPr lang="en-US" sz="2400"/>
              <a:t>                                          </a:t>
            </a:r>
            <a:r>
              <a:rPr lang="en-US" sz="2400" b="1"/>
              <a:t>User2</a:t>
            </a:r>
          </a:p>
          <a:p>
            <a:pPr marL="0" indent="0">
              <a:buNone/>
            </a:pPr>
            <a:r>
              <a:rPr lang="en-CA" sz="2400"/>
              <a:t>1.      |-----------&gt; User1: Hello Operator, I want to call User2</a:t>
            </a:r>
          </a:p>
          <a:p>
            <a:pPr marL="0" indent="0">
              <a:buNone/>
            </a:pPr>
            <a:r>
              <a:rPr lang="en-CA" sz="2400"/>
              <a:t>2</a:t>
            </a:r>
            <a:r>
              <a:rPr lang="en-CA" sz="2400" i="1"/>
              <a:t>.                      S</a:t>
            </a:r>
            <a:r>
              <a:rPr lang="en-US" sz="2400" i="1" err="1"/>
              <a:t>witchboard</a:t>
            </a:r>
            <a:r>
              <a:rPr lang="en-US" sz="2400" i="1"/>
              <a:t> Operator</a:t>
            </a:r>
            <a:r>
              <a:rPr lang="en-CA" sz="2400" i="1"/>
              <a:t> connects the ports of User1 and User2</a:t>
            </a:r>
          </a:p>
          <a:p>
            <a:pPr marL="0" indent="0">
              <a:buNone/>
            </a:pPr>
            <a:r>
              <a:rPr lang="en-CA" sz="2400"/>
              <a:t>3.      |----------------------------------------------------------------------------------------------------|</a:t>
            </a:r>
          </a:p>
          <a:p>
            <a:pPr marL="0" indent="0" algn="ctr">
              <a:buNone/>
            </a:pPr>
            <a:r>
              <a:rPr lang="en-US" sz="2400" i="1">
                <a:ea typeface="Calibri"/>
                <a:cs typeface="Calibri"/>
              </a:rPr>
              <a:t>User1 and User2 can now talk!</a:t>
            </a:r>
          </a:p>
        </p:txBody>
      </p:sp>
      <p:sp>
        <p:nvSpPr>
          <p:cNvPr id="4" name="Title 1">
            <a:extLst>
              <a:ext uri="{FF2B5EF4-FFF2-40B4-BE49-F238E27FC236}">
                <a16:creationId xmlns:a16="http://schemas.microsoft.com/office/drawing/2014/main" id="{7A858B99-F62C-39F8-284E-0221794039FF}"/>
              </a:ext>
            </a:extLst>
          </p:cNvPr>
          <p:cNvSpPr>
            <a:spLocks noGrp="1"/>
          </p:cNvSpPr>
          <p:nvPr>
            <p:ph type="title"/>
          </p:nvPr>
        </p:nvSpPr>
        <p:spPr>
          <a:xfrm>
            <a:off x="838200" y="365125"/>
            <a:ext cx="10515600" cy="1325563"/>
          </a:xfrm>
        </p:spPr>
        <p:txBody>
          <a:bodyPr>
            <a:noAutofit/>
          </a:bodyPr>
          <a:lstStyle/>
          <a:p>
            <a:pPr algn="ctr"/>
            <a:r>
              <a:rPr lang="en-CA" sz="5400" b="1" i="1">
                <a:ln w="0"/>
                <a:solidFill>
                  <a:schemeClr val="tx2"/>
                </a:solidFill>
                <a:latin typeface="+mn-lt"/>
              </a:rPr>
              <a:t>The Telephone Switchboard</a:t>
            </a:r>
          </a:p>
        </p:txBody>
      </p:sp>
    </p:spTree>
    <p:extLst>
      <p:ext uri="{BB962C8B-B14F-4D97-AF65-F5344CB8AC3E}">
        <p14:creationId xmlns:p14="http://schemas.microsoft.com/office/powerpoint/2010/main" val="2688941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4009D7-41BA-B08A-A87F-1265B9EA5736}"/>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0F506E-248F-4F20-BB5F-C1E8507313DC}"/>
              </a:ext>
            </a:extLst>
          </p:cNvPr>
          <p:cNvSpPr>
            <a:spLocks noGrp="1"/>
          </p:cNvSpPr>
          <p:nvPr>
            <p:ph idx="1"/>
          </p:nvPr>
        </p:nvSpPr>
        <p:spPr>
          <a:xfrm>
            <a:off x="565620" y="1614488"/>
            <a:ext cx="11060760" cy="4677455"/>
          </a:xfrm>
        </p:spPr>
        <p:txBody>
          <a:bodyPr vert="horz" lIns="91440" tIns="45720" rIns="91440" bIns="45720" rtlCol="0" anchor="t">
            <a:normAutofit/>
          </a:bodyPr>
          <a:lstStyle/>
          <a:p>
            <a:pPr marL="0" indent="0">
              <a:buNone/>
            </a:pPr>
            <a:r>
              <a:rPr lang="en-US" sz="2400" i="1">
                <a:ea typeface="Calibri"/>
                <a:cs typeface="Calibri"/>
              </a:rPr>
              <a:t>We can think of a router as a </a:t>
            </a:r>
            <a:r>
              <a:rPr lang="en-US" sz="2400" b="1" i="1">
                <a:ea typeface="Calibri"/>
                <a:cs typeface="Calibri"/>
              </a:rPr>
              <a:t>stateful function</a:t>
            </a:r>
            <a:r>
              <a:rPr lang="en-US" sz="2400" i="1">
                <a:ea typeface="Calibri"/>
                <a:cs typeface="Calibri"/>
              </a:rPr>
              <a:t>:</a:t>
            </a:r>
          </a:p>
          <a:p>
            <a:pPr marL="0" indent="0" algn="ctr">
              <a:buNone/>
            </a:pPr>
            <a:r>
              <a:rPr lang="en-US" sz="2400" b="1"/>
              <a:t>Function(input) = output</a:t>
            </a:r>
          </a:p>
          <a:p>
            <a:pPr marL="0" indent="0">
              <a:buNone/>
            </a:pPr>
            <a:endParaRPr lang="en-US" sz="2400">
              <a:ea typeface="Calibri"/>
              <a:cs typeface="Calibri"/>
            </a:endParaRPr>
          </a:p>
          <a:p>
            <a:pPr marL="0" indent="0">
              <a:buNone/>
            </a:pPr>
            <a:r>
              <a:rPr lang="en-US" sz="2400">
                <a:ea typeface="Calibri"/>
                <a:cs typeface="Calibri"/>
              </a:rPr>
              <a:t>We can categorize </a:t>
            </a:r>
            <a:r>
              <a:rPr lang="en-US" sz="2400" b="1">
                <a:ea typeface="Calibri"/>
                <a:cs typeface="Calibri"/>
              </a:rPr>
              <a:t>input</a:t>
            </a:r>
            <a:r>
              <a:rPr lang="en-US" sz="2400">
                <a:ea typeface="Calibri"/>
                <a:cs typeface="Calibri"/>
              </a:rPr>
              <a:t> into two types:</a:t>
            </a:r>
          </a:p>
          <a:p>
            <a:pPr marL="457200" indent="-457200">
              <a:buAutoNum type="arabicPeriod"/>
            </a:pPr>
            <a:r>
              <a:rPr lang="en-US" sz="2400">
                <a:ea typeface="Calibri"/>
                <a:cs typeface="Calibri"/>
              </a:rPr>
              <a:t>Data traffic (e.g., the call between User1 and User2)</a:t>
            </a:r>
          </a:p>
          <a:p>
            <a:pPr marL="457200" indent="-457200">
              <a:buAutoNum type="arabicPeriod"/>
            </a:pPr>
            <a:r>
              <a:rPr lang="en-US" sz="2400">
                <a:ea typeface="Calibri"/>
                <a:cs typeface="Calibri"/>
              </a:rPr>
              <a:t>Control traffic (e.g., traffic that mutates the state of the router)</a:t>
            </a:r>
          </a:p>
          <a:p>
            <a:pPr marL="457200" indent="-457200">
              <a:buAutoNum type="arabicPeriod"/>
            </a:pPr>
            <a:endParaRPr lang="en-US" sz="2400">
              <a:ea typeface="Calibri"/>
              <a:cs typeface="Calibri"/>
            </a:endParaRPr>
          </a:p>
          <a:p>
            <a:pPr marL="0" indent="0">
              <a:buNone/>
            </a:pPr>
            <a:r>
              <a:rPr lang="en-US" sz="2400">
                <a:ea typeface="Calibri"/>
                <a:cs typeface="Calibri"/>
              </a:rPr>
              <a:t>A </a:t>
            </a:r>
            <a:r>
              <a:rPr lang="en-US" sz="2400" b="1">
                <a:ea typeface="Calibri"/>
                <a:cs typeface="Calibri"/>
              </a:rPr>
              <a:t>Stateful Function</a:t>
            </a:r>
            <a:r>
              <a:rPr lang="en-US" sz="2400">
                <a:ea typeface="Calibri"/>
                <a:cs typeface="Calibri"/>
              </a:rPr>
              <a:t> is one that remembers past events, influencing how it handles future inputs. For example, the same data packet may take different paths depending on the router’s current state.</a:t>
            </a:r>
          </a:p>
          <a:p>
            <a:pPr marL="0" indent="0">
              <a:buNone/>
            </a:pPr>
            <a:endParaRPr lang="en-US" sz="2400">
              <a:ea typeface="Calibri"/>
              <a:cs typeface="Calibri"/>
            </a:endParaRPr>
          </a:p>
        </p:txBody>
      </p:sp>
      <p:sp>
        <p:nvSpPr>
          <p:cNvPr id="4" name="Title 1">
            <a:extLst>
              <a:ext uri="{FF2B5EF4-FFF2-40B4-BE49-F238E27FC236}">
                <a16:creationId xmlns:a16="http://schemas.microsoft.com/office/drawing/2014/main" id="{1CEDB272-70E9-6322-811D-1F1DE8ADB6F9}"/>
              </a:ext>
            </a:extLst>
          </p:cNvPr>
          <p:cNvSpPr>
            <a:spLocks noGrp="1"/>
          </p:cNvSpPr>
          <p:nvPr>
            <p:ph type="title"/>
          </p:nvPr>
        </p:nvSpPr>
        <p:spPr>
          <a:xfrm>
            <a:off x="838200" y="365125"/>
            <a:ext cx="10515600" cy="1325563"/>
          </a:xfrm>
        </p:spPr>
        <p:txBody>
          <a:bodyPr>
            <a:noAutofit/>
          </a:bodyPr>
          <a:lstStyle/>
          <a:p>
            <a:pPr algn="ctr"/>
            <a:r>
              <a:rPr lang="en-CA" sz="5400" b="1" i="1">
                <a:ln w="0"/>
                <a:solidFill>
                  <a:schemeClr val="tx2"/>
                </a:solidFill>
                <a:latin typeface="+mn-lt"/>
              </a:rPr>
              <a:t>Back to Routers</a:t>
            </a:r>
          </a:p>
        </p:txBody>
      </p:sp>
    </p:spTree>
    <p:extLst>
      <p:ext uri="{BB962C8B-B14F-4D97-AF65-F5344CB8AC3E}">
        <p14:creationId xmlns:p14="http://schemas.microsoft.com/office/powerpoint/2010/main" val="10363967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354742-C612-5DBA-7957-C7F211A89817}"/>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5E0938-7FA0-6F02-F5B5-198E93F694DE}"/>
              </a:ext>
            </a:extLst>
          </p:cNvPr>
          <p:cNvSpPr>
            <a:spLocks noGrp="1"/>
          </p:cNvSpPr>
          <p:nvPr>
            <p:ph idx="1"/>
          </p:nvPr>
        </p:nvSpPr>
        <p:spPr>
          <a:xfrm>
            <a:off x="408825" y="1924063"/>
            <a:ext cx="11374349" cy="4351338"/>
          </a:xfrm>
        </p:spPr>
        <p:txBody>
          <a:bodyPr vert="horz" lIns="91440" tIns="45720" rIns="91440" bIns="45720" rtlCol="0" anchor="t">
            <a:normAutofit/>
          </a:bodyPr>
          <a:lstStyle/>
          <a:p>
            <a:pPr marL="0" indent="0">
              <a:buNone/>
            </a:pPr>
            <a:r>
              <a:rPr lang="en-CA" sz="2400"/>
              <a:t>You will be provided two files: </a:t>
            </a:r>
            <a:r>
              <a:rPr lang="en-CA" sz="2400" b="1"/>
              <a:t>router.py </a:t>
            </a:r>
            <a:r>
              <a:rPr lang="en-CA" sz="2400"/>
              <a:t>and </a:t>
            </a:r>
            <a:r>
              <a:rPr lang="en-CA" sz="2400" b="1"/>
              <a:t>simulation.py</a:t>
            </a:r>
            <a:r>
              <a:rPr lang="en-CA" sz="2400"/>
              <a:t>.</a:t>
            </a:r>
          </a:p>
          <a:p>
            <a:pPr marL="0" indent="0">
              <a:buNone/>
            </a:pPr>
            <a:r>
              <a:rPr lang="en-CA" sz="2400"/>
              <a:t>You will need to implement the logic of </a:t>
            </a:r>
            <a:r>
              <a:rPr lang="en-CA" sz="2400" b="1"/>
              <a:t>router.py </a:t>
            </a:r>
            <a:r>
              <a:rPr lang="en-CA" sz="2400"/>
              <a:t>to cover 5 Router Use Cases (we will talk about these next).</a:t>
            </a:r>
          </a:p>
          <a:p>
            <a:r>
              <a:rPr lang="en-CA" sz="2400"/>
              <a:t>Instead of processing real data packets, router.py will process integers to simulate the behaviour of a real router.</a:t>
            </a:r>
          </a:p>
          <a:p>
            <a:pPr marL="0" indent="0">
              <a:buNone/>
            </a:pPr>
            <a:endParaRPr lang="en-CA" sz="2400"/>
          </a:p>
          <a:p>
            <a:pPr marL="0" indent="0">
              <a:buNone/>
            </a:pPr>
            <a:r>
              <a:rPr lang="en-CA" sz="2400" b="1"/>
              <a:t>Setup Instructions:</a:t>
            </a:r>
          </a:p>
          <a:p>
            <a:pPr marL="457200" indent="-457200">
              <a:buAutoNum type="arabicPeriod"/>
            </a:pPr>
            <a:r>
              <a:rPr lang="en-CA" sz="2400"/>
              <a:t>Run simulation.py </a:t>
            </a:r>
          </a:p>
          <a:p>
            <a:pPr marL="457200" indent="-457200">
              <a:buAutoNum type="arabicPeriod"/>
            </a:pPr>
            <a:r>
              <a:rPr lang="en-CA" sz="2400"/>
              <a:t>Run router.py </a:t>
            </a:r>
          </a:p>
        </p:txBody>
      </p:sp>
      <p:sp>
        <p:nvSpPr>
          <p:cNvPr id="4" name="Title 1">
            <a:extLst>
              <a:ext uri="{FF2B5EF4-FFF2-40B4-BE49-F238E27FC236}">
                <a16:creationId xmlns:a16="http://schemas.microsoft.com/office/drawing/2014/main" id="{2474B3FD-E962-BEEF-414E-347028C3EEA3}"/>
              </a:ext>
            </a:extLst>
          </p:cNvPr>
          <p:cNvSpPr>
            <a:spLocks noGrp="1"/>
          </p:cNvSpPr>
          <p:nvPr>
            <p:ph type="title"/>
          </p:nvPr>
        </p:nvSpPr>
        <p:spPr>
          <a:xfrm>
            <a:off x="838200" y="365125"/>
            <a:ext cx="10515600" cy="1325563"/>
          </a:xfrm>
        </p:spPr>
        <p:txBody>
          <a:bodyPr>
            <a:noAutofit/>
          </a:bodyPr>
          <a:lstStyle/>
          <a:p>
            <a:pPr algn="ctr"/>
            <a:r>
              <a:rPr lang="en-CA" sz="5400" b="1" i="1">
                <a:ln w="0"/>
                <a:solidFill>
                  <a:srgbClr val="C00000"/>
                </a:solidFill>
                <a:latin typeface="+mn-lt"/>
              </a:rPr>
              <a:t>The Coding Challenge</a:t>
            </a:r>
          </a:p>
        </p:txBody>
      </p:sp>
    </p:spTree>
    <p:extLst>
      <p:ext uri="{BB962C8B-B14F-4D97-AF65-F5344CB8AC3E}">
        <p14:creationId xmlns:p14="http://schemas.microsoft.com/office/powerpoint/2010/main" val="3879940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FF9E7-DC34-FFED-5602-F2A00B012895}"/>
            </a:ext>
          </a:extLst>
        </p:cNvPr>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CE568A4-AC5A-3F9C-F1BD-1C3FBA9D2918}"/>
                  </a:ext>
                </a:extLst>
              </p:cNvPr>
              <p:cNvSpPr>
                <a:spLocks noGrp="1"/>
              </p:cNvSpPr>
              <p:nvPr>
                <p:ph idx="1"/>
              </p:nvPr>
            </p:nvSpPr>
            <p:spPr>
              <a:xfrm>
                <a:off x="408825" y="1924063"/>
                <a:ext cx="11374349" cy="4351338"/>
              </a:xfrm>
            </p:spPr>
            <p:txBody>
              <a:bodyPr vert="horz" lIns="91440" tIns="45720" rIns="91440" bIns="45720" rtlCol="0" anchor="t">
                <a:normAutofit/>
              </a:bodyPr>
              <a:lstStyle/>
              <a:p>
                <a:pPr marL="0" indent="0">
                  <a:buNone/>
                </a:pPr>
                <a:r>
                  <a:rPr lang="en-CA" sz="2400"/>
                  <a:t>Running </a:t>
                </a:r>
                <a:r>
                  <a:rPr lang="en-CA" sz="2400" b="1"/>
                  <a:t>simulation.py </a:t>
                </a:r>
                <a:r>
                  <a:rPr lang="en-CA" sz="2400"/>
                  <a:t>produces a text file called </a:t>
                </a:r>
                <a:r>
                  <a:rPr lang="en-CA" sz="2400" b="1"/>
                  <a:t>StatefulHardware.txt</a:t>
                </a:r>
                <a:r>
                  <a:rPr lang="en-CA" sz="2400"/>
                  <a:t>: </a:t>
                </a:r>
                <a:endParaRPr lang="en-CA" sz="2400">
                  <a:ea typeface="Calibri"/>
                  <a:cs typeface="Calibri"/>
                </a:endParaRPr>
              </a:p>
              <a:p>
                <a:pPr marL="0" indent="0">
                  <a:buNone/>
                </a:pPr>
                <a:r>
                  <a:rPr lang="en-CA" sz="2400" b="1"/>
                  <a:t>StatefulHardware.txt </a:t>
                </a:r>
                <a:r>
                  <a:rPr lang="en-CA" sz="2400"/>
                  <a:t>contains 8 -10 integers in the following format:</a:t>
                </a:r>
              </a:p>
              <a:p>
                <a:pPr marL="0" indent="0">
                  <a:buNone/>
                </a:pPr>
                <a:r>
                  <a:rPr lang="en-CA" sz="2400" i="1">
                    <a:latin typeface="Courier New" panose="02070309020205020404" pitchFamily="49" charset="0"/>
                    <a:cs typeface="Courier New" panose="02070309020205020404" pitchFamily="49" charset="0"/>
                  </a:rPr>
                  <a:t>a, b, c, d </a:t>
                </a:r>
                <a:r>
                  <a:rPr lang="en-CA" sz="2400" i="1">
                    <a:latin typeface="Courier New" panose="02070309020205020404" pitchFamily="49" charset="0"/>
                    <a:cs typeface="Courier New" panose="02070309020205020404" pitchFamily="49" charset="0"/>
                    <a:sym typeface="Wingdings" panose="05000000000000000000" pitchFamily="2" charset="2"/>
                  </a:rPr>
                  <a:t>&lt;----- state values</a:t>
                </a:r>
                <a:endParaRPr lang="en-CA" sz="2400" i="1">
                  <a:latin typeface="Courier New" panose="02070309020205020404" pitchFamily="49" charset="0"/>
                  <a:cs typeface="Courier New" panose="02070309020205020404" pitchFamily="49" charset="0"/>
                </a:endParaRPr>
              </a:p>
              <a:p>
                <a:pPr marL="0" indent="0">
                  <a:buNone/>
                </a:pPr>
                <a:r>
                  <a:rPr lang="en-CA" sz="2400" i="1">
                    <a:latin typeface="Courier New" panose="02070309020205020404" pitchFamily="49" charset="0"/>
                    <a:cs typeface="Courier New" panose="02070309020205020404" pitchFamily="49" charset="0"/>
                  </a:rPr>
                  <a:t>p, q, r, s &lt;----- control values</a:t>
                </a:r>
              </a:p>
              <a:p>
                <a:pPr marL="0" indent="0">
                  <a:buNone/>
                </a:pPr>
                <a:r>
                  <a:rPr lang="en-CA" sz="2400" i="1">
                    <a:latin typeface="Courier New"/>
                    <a:cs typeface="Courier New"/>
                  </a:rPr>
                  <a:t>x, y       &lt;----- signal values (optional)</a:t>
                </a:r>
                <a:br>
                  <a:rPr lang="en-CA" sz="2400" i="1">
                    <a:latin typeface="Courier New"/>
                    <a:cs typeface="Courier New"/>
                  </a:rPr>
                </a:br>
                <a:br>
                  <a:rPr lang="en-CA" sz="2400" i="1">
                    <a:latin typeface="Courier New" panose="02070309020205020404" pitchFamily="49" charset="0"/>
                    <a:cs typeface="Courier New" panose="02070309020205020404" pitchFamily="49" charset="0"/>
                  </a:rPr>
                </a:br>
                <a:r>
                  <a:rPr lang="en-CA" sz="2400">
                    <a:cs typeface="Courier New" panose="02070309020205020404" pitchFamily="49" charset="0"/>
                  </a:rPr>
                  <a:t>Every 1 second, simulation.py reads the current state, control, and signal values, and calculates </a:t>
                </a:r>
                <a14:m>
                  <m:oMath xmlns:m="http://schemas.openxmlformats.org/officeDocument/2006/math">
                    <m:sSup>
                      <m:sSupPr>
                        <m:ctrlPr>
                          <a:rPr lang="en-US" sz="2400" b="0" i="1" smtClean="0">
                            <a:latin typeface="Cambria Math" panose="02040503050406030204" pitchFamily="18" charset="0"/>
                            <a:cs typeface="Courier New" panose="02070309020205020404" pitchFamily="49" charset="0"/>
                          </a:rPr>
                        </m:ctrlPr>
                      </m:sSupPr>
                      <m:e>
                        <m:r>
                          <a:rPr lang="en-US" sz="2400" b="0" i="1" smtClean="0">
                            <a:latin typeface="Cambria Math" panose="02040503050406030204" pitchFamily="18" charset="0"/>
                            <a:cs typeface="Courier New" panose="02070309020205020404" pitchFamily="49" charset="0"/>
                          </a:rPr>
                          <m:t>𝑓</m:t>
                        </m:r>
                        <m:d>
                          <m:dPr>
                            <m:ctrlPr>
                              <a:rPr lang="en-US" sz="2400" b="0" i="1" smtClean="0">
                                <a:latin typeface="Cambria Math" panose="02040503050406030204" pitchFamily="18" charset="0"/>
                                <a:cs typeface="Courier New" panose="02070309020205020404" pitchFamily="49" charset="0"/>
                              </a:rPr>
                            </m:ctrlPr>
                          </m:dPr>
                          <m:e>
                            <m:r>
                              <a:rPr lang="en-US" sz="2400" b="0" i="1" smtClean="0">
                                <a:latin typeface="Cambria Math" panose="02040503050406030204" pitchFamily="18" charset="0"/>
                                <a:cs typeface="Courier New" panose="02070309020205020404" pitchFamily="49" charset="0"/>
                              </a:rPr>
                              <m:t>𝑎</m:t>
                            </m:r>
                            <m:r>
                              <a:rPr lang="en-US" sz="2400" b="0" i="1" smtClean="0">
                                <a:latin typeface="Cambria Math" panose="02040503050406030204" pitchFamily="18" charset="0"/>
                                <a:cs typeface="Courier New" panose="02070309020205020404" pitchFamily="49" charset="0"/>
                              </a:rPr>
                              <m:t>, </m:t>
                            </m:r>
                            <m:r>
                              <a:rPr lang="en-US" sz="2400" b="0" i="1" smtClean="0">
                                <a:latin typeface="Cambria Math" panose="02040503050406030204" pitchFamily="18" charset="0"/>
                                <a:cs typeface="Courier New" panose="02070309020205020404" pitchFamily="49" charset="0"/>
                              </a:rPr>
                              <m:t>𝑏</m:t>
                            </m:r>
                            <m:r>
                              <a:rPr lang="en-US" sz="2400" b="0" i="1" smtClean="0">
                                <a:latin typeface="Cambria Math" panose="02040503050406030204" pitchFamily="18" charset="0"/>
                                <a:cs typeface="Courier New" panose="02070309020205020404" pitchFamily="49" charset="0"/>
                              </a:rPr>
                              <m:t>, </m:t>
                            </m:r>
                            <m:r>
                              <a:rPr lang="en-US" sz="2400" b="0" i="1" smtClean="0">
                                <a:latin typeface="Cambria Math" panose="02040503050406030204" pitchFamily="18" charset="0"/>
                                <a:cs typeface="Courier New" panose="02070309020205020404" pitchFamily="49" charset="0"/>
                              </a:rPr>
                              <m:t>𝑐</m:t>
                            </m:r>
                            <m:r>
                              <a:rPr lang="en-US" sz="2400" b="0" i="1" smtClean="0">
                                <a:latin typeface="Cambria Math" panose="02040503050406030204" pitchFamily="18" charset="0"/>
                                <a:cs typeface="Courier New" panose="02070309020205020404" pitchFamily="49" charset="0"/>
                              </a:rPr>
                              <m:t>, </m:t>
                            </m:r>
                            <m:r>
                              <a:rPr lang="en-US" sz="2400" b="0" i="1" smtClean="0">
                                <a:latin typeface="Cambria Math" panose="02040503050406030204" pitchFamily="18" charset="0"/>
                                <a:cs typeface="Courier New" panose="02070309020205020404" pitchFamily="49" charset="0"/>
                              </a:rPr>
                              <m:t>𝑑</m:t>
                            </m:r>
                            <m:r>
                              <a:rPr lang="en-US" sz="2400" b="0" i="1" smtClean="0">
                                <a:latin typeface="Cambria Math" panose="02040503050406030204" pitchFamily="18" charset="0"/>
                                <a:cs typeface="Courier New" panose="02070309020205020404" pitchFamily="49" charset="0"/>
                              </a:rPr>
                              <m:t>, </m:t>
                            </m:r>
                            <m:r>
                              <a:rPr lang="en-US" sz="2400" b="0" i="1" smtClean="0">
                                <a:latin typeface="Cambria Math" panose="02040503050406030204" pitchFamily="18" charset="0"/>
                                <a:cs typeface="Courier New" panose="02070309020205020404" pitchFamily="49" charset="0"/>
                              </a:rPr>
                              <m:t>𝑝</m:t>
                            </m:r>
                            <m:r>
                              <a:rPr lang="en-US" sz="2400" b="0" i="1" smtClean="0">
                                <a:latin typeface="Cambria Math" panose="02040503050406030204" pitchFamily="18" charset="0"/>
                                <a:cs typeface="Courier New" panose="02070309020205020404" pitchFamily="49" charset="0"/>
                              </a:rPr>
                              <m:t>, </m:t>
                            </m:r>
                            <m:r>
                              <a:rPr lang="en-US" sz="2400" b="0" i="1" smtClean="0">
                                <a:latin typeface="Cambria Math" panose="02040503050406030204" pitchFamily="18" charset="0"/>
                                <a:cs typeface="Courier New" panose="02070309020205020404" pitchFamily="49" charset="0"/>
                              </a:rPr>
                              <m:t>𝑞</m:t>
                            </m:r>
                            <m:r>
                              <a:rPr lang="en-US" sz="2400" b="0" i="1" smtClean="0">
                                <a:latin typeface="Cambria Math" panose="02040503050406030204" pitchFamily="18" charset="0"/>
                                <a:cs typeface="Courier New" panose="02070309020205020404" pitchFamily="49" charset="0"/>
                              </a:rPr>
                              <m:t>, </m:t>
                            </m:r>
                            <m:r>
                              <a:rPr lang="en-US" sz="2400" b="0" i="1" smtClean="0">
                                <a:latin typeface="Cambria Math" panose="02040503050406030204" pitchFamily="18" charset="0"/>
                                <a:cs typeface="Courier New" panose="02070309020205020404" pitchFamily="49" charset="0"/>
                              </a:rPr>
                              <m:t>𝑟</m:t>
                            </m:r>
                            <m:r>
                              <a:rPr lang="en-US" sz="2400" b="0" i="1" smtClean="0">
                                <a:latin typeface="Cambria Math" panose="02040503050406030204" pitchFamily="18" charset="0"/>
                                <a:cs typeface="Courier New" panose="02070309020205020404" pitchFamily="49" charset="0"/>
                              </a:rPr>
                              <m:t>, </m:t>
                            </m:r>
                            <m:r>
                              <a:rPr lang="en-US" sz="2400" b="0" i="1" smtClean="0">
                                <a:latin typeface="Cambria Math" panose="02040503050406030204" pitchFamily="18" charset="0"/>
                                <a:cs typeface="Courier New" panose="02070309020205020404" pitchFamily="49" charset="0"/>
                              </a:rPr>
                              <m:t>𝑠</m:t>
                            </m:r>
                          </m:e>
                        </m:d>
                        <m:r>
                          <a:rPr lang="en-US" sz="2400" b="0" i="1" smtClean="0">
                            <a:latin typeface="Cambria Math" panose="02040503050406030204" pitchFamily="18" charset="0"/>
                            <a:cs typeface="Courier New" panose="02070309020205020404" pitchFamily="49" charset="0"/>
                          </a:rPr>
                          <m:t>= </m:t>
                        </m:r>
                        <m:r>
                          <a:rPr lang="en-US" sz="2400" b="0" i="1" smtClean="0">
                            <a:latin typeface="Cambria Math" panose="02040503050406030204" pitchFamily="18" charset="0"/>
                            <a:cs typeface="Courier New" panose="02070309020205020404" pitchFamily="49" charset="0"/>
                          </a:rPr>
                          <m:t>𝑎</m:t>
                        </m:r>
                      </m:e>
                      <m:sup>
                        <m:r>
                          <a:rPr lang="en-US" sz="2400" b="0" i="1" smtClean="0">
                            <a:latin typeface="Cambria Math" panose="02040503050406030204" pitchFamily="18" charset="0"/>
                            <a:cs typeface="Courier New" panose="02070309020205020404" pitchFamily="49" charset="0"/>
                          </a:rPr>
                          <m:t>𝑝</m:t>
                        </m:r>
                      </m:sup>
                    </m:sSup>
                    <m:r>
                      <a:rPr lang="en-US" sz="2400" b="0" i="1" smtClean="0">
                        <a:latin typeface="Cambria Math" panose="02040503050406030204" pitchFamily="18" charset="0"/>
                        <a:ea typeface="Cambria Math" panose="02040503050406030204" pitchFamily="18" charset="0"/>
                        <a:cs typeface="Courier New" panose="02070309020205020404" pitchFamily="49" charset="0"/>
                      </a:rPr>
                      <m:t>∙</m:t>
                    </m:r>
                    <m:sSup>
                      <m:sSupPr>
                        <m:ctrlPr>
                          <a:rPr lang="en-US" sz="2400" b="0" i="1" smtClean="0">
                            <a:latin typeface="Cambria Math" panose="02040503050406030204" pitchFamily="18" charset="0"/>
                            <a:ea typeface="Cambria Math" panose="02040503050406030204" pitchFamily="18" charset="0"/>
                            <a:cs typeface="Courier New" panose="02070309020205020404" pitchFamily="49" charset="0"/>
                          </a:rPr>
                        </m:ctrlPr>
                      </m:sSupPr>
                      <m:e>
                        <m:r>
                          <a:rPr lang="en-US" sz="2400" b="0" i="1" smtClean="0">
                            <a:latin typeface="Cambria Math" panose="02040503050406030204" pitchFamily="18" charset="0"/>
                            <a:ea typeface="Cambria Math" panose="02040503050406030204" pitchFamily="18" charset="0"/>
                            <a:cs typeface="Courier New" panose="02070309020205020404" pitchFamily="49" charset="0"/>
                          </a:rPr>
                          <m:t>𝑏</m:t>
                        </m:r>
                      </m:e>
                      <m:sup>
                        <m:r>
                          <a:rPr lang="en-US" sz="2400" b="0" i="1" smtClean="0">
                            <a:latin typeface="Cambria Math" panose="02040503050406030204" pitchFamily="18" charset="0"/>
                            <a:ea typeface="Cambria Math" panose="02040503050406030204" pitchFamily="18" charset="0"/>
                            <a:cs typeface="Courier New" panose="02070309020205020404" pitchFamily="49" charset="0"/>
                          </a:rPr>
                          <m:t>𝑞</m:t>
                        </m:r>
                      </m:sup>
                    </m:sSup>
                    <m:r>
                      <a:rPr lang="en-US" sz="2400" b="0" i="1" smtClean="0">
                        <a:latin typeface="Cambria Math" panose="02040503050406030204" pitchFamily="18" charset="0"/>
                        <a:ea typeface="Cambria Math" panose="02040503050406030204" pitchFamily="18" charset="0"/>
                        <a:cs typeface="Courier New" panose="02070309020205020404" pitchFamily="49" charset="0"/>
                      </a:rPr>
                      <m:t>∙</m:t>
                    </m:r>
                    <m:sSup>
                      <m:sSupPr>
                        <m:ctrlPr>
                          <a:rPr lang="en-US" sz="2400" b="0" i="1" smtClean="0">
                            <a:latin typeface="Cambria Math" panose="02040503050406030204" pitchFamily="18" charset="0"/>
                            <a:ea typeface="Cambria Math" panose="02040503050406030204" pitchFamily="18" charset="0"/>
                            <a:cs typeface="Courier New" panose="02070309020205020404" pitchFamily="49" charset="0"/>
                          </a:rPr>
                        </m:ctrlPr>
                      </m:sSupPr>
                      <m:e>
                        <m:r>
                          <a:rPr lang="en-US" sz="2400" b="0" i="1" smtClean="0">
                            <a:latin typeface="Cambria Math" panose="02040503050406030204" pitchFamily="18" charset="0"/>
                            <a:ea typeface="Cambria Math" panose="02040503050406030204" pitchFamily="18" charset="0"/>
                            <a:cs typeface="Courier New" panose="02070309020205020404" pitchFamily="49" charset="0"/>
                          </a:rPr>
                          <m:t>𝑐</m:t>
                        </m:r>
                      </m:e>
                      <m:sup>
                        <m:r>
                          <a:rPr lang="en-US" sz="2400" b="0" i="1" smtClean="0">
                            <a:latin typeface="Cambria Math" panose="02040503050406030204" pitchFamily="18" charset="0"/>
                            <a:ea typeface="Cambria Math" panose="02040503050406030204" pitchFamily="18" charset="0"/>
                            <a:cs typeface="Courier New" panose="02070309020205020404" pitchFamily="49" charset="0"/>
                          </a:rPr>
                          <m:t>𝑟</m:t>
                        </m:r>
                      </m:sup>
                    </m:sSup>
                    <m:r>
                      <a:rPr lang="en-US" sz="2400" b="0" i="1" smtClean="0">
                        <a:latin typeface="Cambria Math" panose="02040503050406030204" pitchFamily="18" charset="0"/>
                        <a:ea typeface="Cambria Math" panose="02040503050406030204" pitchFamily="18" charset="0"/>
                        <a:cs typeface="Courier New" panose="02070309020205020404" pitchFamily="49" charset="0"/>
                      </a:rPr>
                      <m:t>∙</m:t>
                    </m:r>
                    <m:sSup>
                      <m:sSupPr>
                        <m:ctrlPr>
                          <a:rPr lang="en-US" sz="2400" b="0" i="1" smtClean="0">
                            <a:latin typeface="Cambria Math" panose="02040503050406030204" pitchFamily="18" charset="0"/>
                            <a:ea typeface="Cambria Math" panose="02040503050406030204" pitchFamily="18" charset="0"/>
                            <a:cs typeface="Courier New" panose="02070309020205020404" pitchFamily="49" charset="0"/>
                          </a:rPr>
                        </m:ctrlPr>
                      </m:sSupPr>
                      <m:e>
                        <m:r>
                          <a:rPr lang="en-US" sz="2400" b="0" i="1" smtClean="0">
                            <a:latin typeface="Cambria Math" panose="02040503050406030204" pitchFamily="18" charset="0"/>
                            <a:ea typeface="Cambria Math" panose="02040503050406030204" pitchFamily="18" charset="0"/>
                            <a:cs typeface="Courier New" panose="02070309020205020404" pitchFamily="49" charset="0"/>
                          </a:rPr>
                          <m:t>𝑑</m:t>
                        </m:r>
                      </m:e>
                      <m:sup>
                        <m:r>
                          <a:rPr lang="en-US" sz="2400" b="0" i="1" smtClean="0">
                            <a:latin typeface="Cambria Math" panose="02040503050406030204" pitchFamily="18" charset="0"/>
                            <a:ea typeface="Cambria Math" panose="02040503050406030204" pitchFamily="18" charset="0"/>
                            <a:cs typeface="Courier New" panose="02070309020205020404" pitchFamily="49" charset="0"/>
                          </a:rPr>
                          <m:t>𝑠</m:t>
                        </m:r>
                      </m:sup>
                    </m:sSup>
                  </m:oMath>
                </a14:m>
                <a:r>
                  <a:rPr lang="en-CA" sz="2400">
                    <a:cs typeface="Courier New" panose="02070309020205020404" pitchFamily="49" charset="0"/>
                  </a:rPr>
                  <a:t>.</a:t>
                </a:r>
              </a:p>
              <a:p>
                <a:pPr marL="0" indent="0">
                  <a:buNone/>
                </a:pPr>
                <a:r>
                  <a:rPr lang="en-CA" sz="2400">
                    <a:cs typeface="Courier New" panose="02070309020205020404" pitchFamily="49" charset="0"/>
                  </a:rPr>
                  <a:t>Every 6 seconds, simulation.py modifies the current state of the router by randomly mutating a signal value in StatefulHardware.txt.</a:t>
                </a:r>
              </a:p>
            </p:txBody>
          </p:sp>
        </mc:Choice>
        <mc:Fallback xmlns="">
          <p:sp>
            <p:nvSpPr>
              <p:cNvPr id="3" name="Content Placeholder 2">
                <a:extLst>
                  <a:ext uri="{FF2B5EF4-FFF2-40B4-BE49-F238E27FC236}">
                    <a16:creationId xmlns:a16="http://schemas.microsoft.com/office/drawing/2014/main" id="{ECE568A4-AC5A-3F9C-F1BD-1C3FBA9D2918}"/>
                  </a:ext>
                </a:extLst>
              </p:cNvPr>
              <p:cNvSpPr>
                <a:spLocks noGrp="1" noRot="1" noChangeAspect="1" noMove="1" noResize="1" noEditPoints="1" noAdjustHandles="1" noChangeArrowheads="1" noChangeShapeType="1" noTextEdit="1"/>
              </p:cNvSpPr>
              <p:nvPr>
                <p:ph idx="1"/>
              </p:nvPr>
            </p:nvSpPr>
            <p:spPr>
              <a:xfrm>
                <a:off x="408825" y="1924063"/>
                <a:ext cx="11374349" cy="4351338"/>
              </a:xfrm>
              <a:blipFill>
                <a:blip r:embed="rId4"/>
                <a:stretch>
                  <a:fillRect l="-804" t="-1964"/>
                </a:stretch>
              </a:blipFill>
            </p:spPr>
            <p:txBody>
              <a:bodyPr/>
              <a:lstStyle/>
              <a:p>
                <a:r>
                  <a:rPr lang="en-US">
                    <a:noFill/>
                  </a:rPr>
                  <a:t> </a:t>
                </a:r>
              </a:p>
            </p:txBody>
          </p:sp>
        </mc:Fallback>
      </mc:AlternateContent>
      <p:sp>
        <p:nvSpPr>
          <p:cNvPr id="4" name="Title 1">
            <a:extLst>
              <a:ext uri="{FF2B5EF4-FFF2-40B4-BE49-F238E27FC236}">
                <a16:creationId xmlns:a16="http://schemas.microsoft.com/office/drawing/2014/main" id="{327F6994-D9DB-EE30-D671-85592F83DA01}"/>
              </a:ext>
            </a:extLst>
          </p:cNvPr>
          <p:cNvSpPr>
            <a:spLocks noGrp="1"/>
          </p:cNvSpPr>
          <p:nvPr>
            <p:ph type="title"/>
          </p:nvPr>
        </p:nvSpPr>
        <p:spPr>
          <a:xfrm>
            <a:off x="838200" y="365125"/>
            <a:ext cx="10515600" cy="1325563"/>
          </a:xfrm>
        </p:spPr>
        <p:txBody>
          <a:bodyPr>
            <a:noAutofit/>
          </a:bodyPr>
          <a:lstStyle/>
          <a:p>
            <a:pPr algn="ctr"/>
            <a:r>
              <a:rPr lang="en-CA" sz="5400" b="1" i="1">
                <a:ln w="0"/>
                <a:solidFill>
                  <a:srgbClr val="C00000"/>
                </a:solidFill>
                <a:latin typeface="+mn-lt"/>
              </a:rPr>
              <a:t>simulation.py</a:t>
            </a:r>
          </a:p>
        </p:txBody>
      </p:sp>
    </p:spTree>
    <p:extLst>
      <p:ext uri="{BB962C8B-B14F-4D97-AF65-F5344CB8AC3E}">
        <p14:creationId xmlns:p14="http://schemas.microsoft.com/office/powerpoint/2010/main" val="448048719"/>
      </p:ext>
    </p:extLst>
  </p:cSld>
  <p:clrMapOvr>
    <a:masterClrMapping/>
  </p:clrMapOvr>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1C556-54E2-3D1C-70E5-546AC93BD6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E769FE-5FD4-8A1E-03D9-D8C02A4721C1}"/>
              </a:ext>
            </a:extLst>
          </p:cNvPr>
          <p:cNvSpPr>
            <a:spLocks noGrp="1"/>
          </p:cNvSpPr>
          <p:nvPr>
            <p:ph type="ctrTitle"/>
          </p:nvPr>
        </p:nvSpPr>
        <p:spPr>
          <a:xfrm>
            <a:off x="320122" y="1673353"/>
            <a:ext cx="7379126" cy="912610"/>
          </a:xfrm>
        </p:spPr>
        <p:txBody>
          <a:bodyPr>
            <a:noAutofit/>
          </a:bodyPr>
          <a:lstStyle/>
          <a:p>
            <a:r>
              <a:rPr lang="en-CA" sz="5400" b="1" i="1">
                <a:solidFill>
                  <a:srgbClr val="C00000"/>
                </a:solidFill>
                <a:latin typeface="+mn-lt"/>
              </a:rPr>
              <a:t>The 5 Use Cases</a:t>
            </a:r>
          </a:p>
        </p:txBody>
      </p:sp>
      <p:sp>
        <p:nvSpPr>
          <p:cNvPr id="4" name="Text Placeholder 3">
            <a:extLst>
              <a:ext uri="{FF2B5EF4-FFF2-40B4-BE49-F238E27FC236}">
                <a16:creationId xmlns:a16="http://schemas.microsoft.com/office/drawing/2014/main" id="{3D783FEA-957A-E265-FA08-1827E3FD7E22}"/>
              </a:ext>
            </a:extLst>
          </p:cNvPr>
          <p:cNvSpPr>
            <a:spLocks noGrp="1"/>
          </p:cNvSpPr>
          <p:nvPr>
            <p:ph type="body" sz="quarter" idx="10"/>
          </p:nvPr>
        </p:nvSpPr>
        <p:spPr>
          <a:xfrm>
            <a:off x="320122" y="2790926"/>
            <a:ext cx="9987660" cy="3301116"/>
          </a:xfrm>
        </p:spPr>
        <p:txBody>
          <a:bodyPr/>
          <a:lstStyle/>
          <a:p>
            <a:r>
              <a:rPr lang="en-CA" sz="2400" b="1">
                <a:solidFill>
                  <a:schemeClr val="tx1"/>
                </a:solidFill>
              </a:rPr>
              <a:t>There are 5 Router Use Cases you need to know for this challenge:</a:t>
            </a:r>
          </a:p>
          <a:p>
            <a:r>
              <a:rPr lang="en-CA" sz="2400">
                <a:solidFill>
                  <a:schemeClr val="tx1"/>
                </a:solidFill>
              </a:rPr>
              <a:t>Case 1: Forwarding Data Traffic</a:t>
            </a:r>
          </a:p>
          <a:p>
            <a:r>
              <a:rPr lang="en-CA" sz="2400">
                <a:solidFill>
                  <a:schemeClr val="tx1"/>
                </a:solidFill>
              </a:rPr>
              <a:t>Case 2: Handling Control Traffic</a:t>
            </a:r>
          </a:p>
          <a:p>
            <a:r>
              <a:rPr lang="en-CA" sz="2400">
                <a:solidFill>
                  <a:schemeClr val="tx1"/>
                </a:solidFill>
              </a:rPr>
              <a:t>Case 3: Management Functionality</a:t>
            </a:r>
          </a:p>
          <a:p>
            <a:r>
              <a:rPr lang="en-CA" sz="2400">
                <a:solidFill>
                  <a:schemeClr val="tx1"/>
                </a:solidFill>
              </a:rPr>
              <a:t>Case 4: Handling Cron Jobs</a:t>
            </a:r>
          </a:p>
          <a:p>
            <a:r>
              <a:rPr lang="en-CA" sz="2400">
                <a:solidFill>
                  <a:schemeClr val="tx1"/>
                </a:solidFill>
              </a:rPr>
              <a:t>Case 5: Recovery &amp; Documentation</a:t>
            </a:r>
          </a:p>
        </p:txBody>
      </p:sp>
    </p:spTree>
    <p:extLst>
      <p:ext uri="{BB962C8B-B14F-4D97-AF65-F5344CB8AC3E}">
        <p14:creationId xmlns:p14="http://schemas.microsoft.com/office/powerpoint/2010/main" val="119488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Link xmlns="7d85ca88-d196-4c0e-ade3-3ee5104eb73f">
      <Url xsi:nil="true"/>
      <Description xsi:nil="true"/>
    </Link>
    <g4610990d78b45219e01e0ff1fadcf2a xmlns="0e3352fc-efd9-4612-874f-a49ab1b28165">
      <Terms xmlns="http://schemas.microsoft.com/office/infopath/2007/PartnerControls"/>
    </g4610990d78b45219e01e0ff1fadcf2a>
    <TaxCatchAll xmlns="0e3352fc-efd9-4612-874f-a49ab1b28165">
      <Value>9</Value>
    </TaxCatchAll>
    <lcf76f155ced4ddcb4097134ff3c332f xmlns="7d85ca88-d196-4c0e-ade3-3ee5104eb73f">
      <Terms xmlns="http://schemas.microsoft.com/office/infopath/2007/PartnerControls"/>
    </lcf76f155ced4ddcb4097134ff3c332f>
    <nec6737d1ca7463c86263865eedb01f4 xmlns="0e3352fc-efd9-4612-874f-a49ab1b28165">
      <Terms xmlns="http://schemas.microsoft.com/office/infopath/2007/PartnerControls">
        <TermInfo xmlns="http://schemas.microsoft.com/office/infopath/2007/PartnerControls">
          <TermName xmlns="http://schemas.microsoft.com/office/infopath/2007/PartnerControls">Engineering</TermName>
          <TermId xmlns="http://schemas.microsoft.com/office/infopath/2007/PartnerControls">227e9ad3-6a2a-42e6-bb81-df0d4df693a6</TermId>
        </TermInfo>
      </Terms>
    </nec6737d1ca7463c86263865eedb01f4>
    <Folder xmlns="7d85ca88-d196-4c0e-ade3-3ee5104eb73f" xsi:nil="true"/>
    <h5a0490e409947efb9a29cfbd597fb51 xmlns="0e3352fc-efd9-4612-874f-a49ab1b28165">
      <Terms xmlns="http://schemas.microsoft.com/office/infopath/2007/PartnerControls"/>
    </h5a0490e409947efb9a29cfbd597fb51>
  </documentManagement>
</p:properties>
</file>

<file path=customXml/item2.xml><?xml version="1.0" encoding="utf-8"?>
<ct:contentTypeSchema xmlns:ct="http://schemas.microsoft.com/office/2006/metadata/contentType" xmlns:ma="http://schemas.microsoft.com/office/2006/metadata/properties/metaAttributes" ct:_="" ma:_="" ma:contentTypeName="Document - Ciena" ma:contentTypeID="0x0101008F8F9D9F290CCA4BA384EDFA619F1FEB00DF0798FF99DB7E48849AABB777628A4C" ma:contentTypeVersion="20" ma:contentTypeDescription="Ciena Custom Content Type" ma:contentTypeScope="" ma:versionID="4981f860b26914c1b23f62e04401cfed">
  <xsd:schema xmlns:xsd="http://www.w3.org/2001/XMLSchema" xmlns:xs="http://www.w3.org/2001/XMLSchema" xmlns:p="http://schemas.microsoft.com/office/2006/metadata/properties" xmlns:ns2="0e3352fc-efd9-4612-874f-a49ab1b28165" xmlns:ns3="7d85ca88-d196-4c0e-ade3-3ee5104eb73f" targetNamespace="http://schemas.microsoft.com/office/2006/metadata/properties" ma:root="true" ma:fieldsID="e062400b94825e9f172c28aeae21923f" ns2:_="" ns3:_="">
    <xsd:import namespace="0e3352fc-efd9-4612-874f-a49ab1b28165"/>
    <xsd:import namespace="7d85ca88-d196-4c0e-ade3-3ee5104eb73f"/>
    <xsd:element name="properties">
      <xsd:complexType>
        <xsd:sequence>
          <xsd:element name="documentManagement">
            <xsd:complexType>
              <xsd:all>
                <xsd:element ref="ns2:h5a0490e409947efb9a29cfbd597fb51" minOccurs="0"/>
                <xsd:element ref="ns2:TaxCatchAll" minOccurs="0"/>
                <xsd:element ref="ns2:TaxCatchAllLabel" minOccurs="0"/>
                <xsd:element ref="ns2:nec6737d1ca7463c86263865eedb01f4" minOccurs="0"/>
                <xsd:element ref="ns2:g4610990d78b45219e01e0ff1fadcf2a" minOccurs="0"/>
                <xsd:element ref="ns3:MediaServiceLocation" minOccurs="0"/>
                <xsd:element ref="ns3:MediaServiceGenerationTime" minOccurs="0"/>
                <xsd:element ref="ns3:MediaServiceEventHashCode" minOccurs="0"/>
                <xsd:element ref="ns3:MediaLengthInSeconds" minOccurs="0"/>
                <xsd:element ref="ns3:Folder" minOccurs="0"/>
                <xsd:element ref="ns3:e68bf32a-18d6-40d7-911e-ca57afc98eb6CountryOrRegion" minOccurs="0"/>
                <xsd:element ref="ns3:e68bf32a-18d6-40d7-911e-ca57afc98eb6State" minOccurs="0"/>
                <xsd:element ref="ns3:e68bf32a-18d6-40d7-911e-ca57afc98eb6City" minOccurs="0"/>
                <xsd:element ref="ns3:e68bf32a-18d6-40d7-911e-ca57afc98eb6PostalCode" minOccurs="0"/>
                <xsd:element ref="ns3:e68bf32a-18d6-40d7-911e-ca57afc98eb6Street" minOccurs="0"/>
                <xsd:element ref="ns3:e68bf32a-18d6-40d7-911e-ca57afc98eb6GeoLoc" minOccurs="0"/>
                <xsd:element ref="ns3:e68bf32a-18d6-40d7-911e-ca57afc98eb6DispName" minOccurs="0"/>
                <xsd:element ref="ns3:Link" minOccurs="0"/>
                <xsd:element ref="ns3:lcf76f155ced4ddcb4097134ff3c332f"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3352fc-efd9-4612-874f-a49ab1b28165" elementFormDefault="qualified">
    <xsd:import namespace="http://schemas.microsoft.com/office/2006/documentManagement/types"/>
    <xsd:import namespace="http://schemas.microsoft.com/office/infopath/2007/PartnerControls"/>
    <xsd:element name="h5a0490e409947efb9a29cfbd597fb51" ma:index="8" nillable="true" ma:taxonomy="true" ma:internalName="h5a0490e409947efb9a29cfbd597fb51" ma:taxonomyFieldName="CienaTypeOfFile" ma:displayName="Type of File" ma:readOnly="false" ma:fieldId="{15a0490e-4099-47ef-b9a2-9cfbd597fb51}" ma:sspId="531cbffe-3007-4c8e-a49c-5ca9d4cf14fc" ma:termSetId="9e474c5e-b607-4e90-8c7f-dc3305c25d4b" ma:anchorId="00000000-0000-0000-0000-000000000000" ma:open="false" ma:isKeyword="false">
      <xsd:complexType>
        <xsd:sequence>
          <xsd:element ref="pc:Terms" minOccurs="0" maxOccurs="1"/>
        </xsd:sequence>
      </xsd:complexType>
    </xsd:element>
    <xsd:element name="TaxCatchAll" ma:index="9" nillable="true" ma:displayName="Taxonomy Catch All Column" ma:hidden="true" ma:list="{94adee11-82f3-4091-9a7d-dccf9bd6b017}" ma:internalName="TaxCatchAll" ma:showField="CatchAllData" ma:web="fec95030-2d0a-4f7a-a1cb-65de4a4a13e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94adee11-82f3-4091-9a7d-dccf9bd6b017}" ma:internalName="TaxCatchAllLabel" ma:readOnly="true" ma:showField="CatchAllDataLabel" ma:web="fec95030-2d0a-4f7a-a1cb-65de4a4a13e5">
      <xsd:complexType>
        <xsd:complexContent>
          <xsd:extension base="dms:MultiChoiceLookup">
            <xsd:sequence>
              <xsd:element name="Value" type="dms:Lookup" maxOccurs="unbounded" minOccurs="0" nillable="true"/>
            </xsd:sequence>
          </xsd:extension>
        </xsd:complexContent>
      </xsd:complexType>
    </xsd:element>
    <xsd:element name="nec6737d1ca7463c86263865eedb01f4" ma:index="12" nillable="true" ma:taxonomy="true" ma:internalName="nec6737d1ca7463c86263865eedb01f4" ma:taxonomyFieldName="CienaCategory" ma:displayName="Ciena Category" ma:default="" ma:fieldId="{7ec6737d-1ca7-463c-8626-3865eedb01f4}" ma:taxonomyMulti="true" ma:sspId="531cbffe-3007-4c8e-a49c-5ca9d4cf14fc" ma:termSetId="49b64a89-77fd-417e-9209-0a7cb635ba48" ma:anchorId="00000000-0000-0000-0000-000000000000" ma:open="false" ma:isKeyword="false">
      <xsd:complexType>
        <xsd:sequence>
          <xsd:element ref="pc:Terms" minOccurs="0" maxOccurs="1"/>
        </xsd:sequence>
      </xsd:complexType>
    </xsd:element>
    <xsd:element name="g4610990d78b45219e01e0ff1fadcf2a" ma:index="14" nillable="true" ma:taxonomy="true" ma:internalName="g4610990d78b45219e01e0ff1fadcf2a" ma:taxonomyFieldName="CienaPrimaryFocus" ma:displayName="Primary Focus" ma:fieldId="{04610990-d78b-4521-9e01-e0ff1fadcf2a}" ma:sspId="531cbffe-3007-4c8e-a49c-5ca9d4cf14fc" ma:termSetId="ce4181a1-42b4-4038-a63d-297a7f917ae5"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7d85ca88-d196-4c0e-ade3-3ee5104eb73f" elementFormDefault="qualified">
    <xsd:import namespace="http://schemas.microsoft.com/office/2006/documentManagement/types"/>
    <xsd:import namespace="http://schemas.microsoft.com/office/infopath/2007/PartnerControls"/>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Folder" ma:index="20" nillable="true" ma:displayName="Folder" ma:format="Dropdown" ma:internalName="Folder">
      <xsd:simpleType>
        <xsd:restriction base="dms:Unknown"/>
      </xsd:simpleType>
    </xsd:element>
    <xsd:element name="e68bf32a-18d6-40d7-911e-ca57afc98eb6CountryOrRegion" ma:index="21" nillable="true" ma:displayName="Folder: Country/Region" ma:internalName="CountryOrRegion0" ma:readOnly="true">
      <xsd:simpleType>
        <xsd:restriction base="dms:Text"/>
      </xsd:simpleType>
    </xsd:element>
    <xsd:element name="e68bf32a-18d6-40d7-911e-ca57afc98eb6State" ma:index="22" nillable="true" ma:displayName="Folder: State" ma:internalName="State0" ma:readOnly="true">
      <xsd:simpleType>
        <xsd:restriction base="dms:Text"/>
      </xsd:simpleType>
    </xsd:element>
    <xsd:element name="e68bf32a-18d6-40d7-911e-ca57afc98eb6City" ma:index="23" nillable="true" ma:displayName="Folder: City" ma:internalName="City0" ma:readOnly="true">
      <xsd:simpleType>
        <xsd:restriction base="dms:Text"/>
      </xsd:simpleType>
    </xsd:element>
    <xsd:element name="e68bf32a-18d6-40d7-911e-ca57afc98eb6PostalCode" ma:index="24" nillable="true" ma:displayName="Folder: Postal Code" ma:internalName="PostalCode0" ma:readOnly="true">
      <xsd:simpleType>
        <xsd:restriction base="dms:Text"/>
      </xsd:simpleType>
    </xsd:element>
    <xsd:element name="e68bf32a-18d6-40d7-911e-ca57afc98eb6Street" ma:index="25" nillable="true" ma:displayName="Folder: Street" ma:internalName="Street0" ma:readOnly="true">
      <xsd:simpleType>
        <xsd:restriction base="dms:Text"/>
      </xsd:simpleType>
    </xsd:element>
    <xsd:element name="e68bf32a-18d6-40d7-911e-ca57afc98eb6GeoLoc" ma:index="26" nillable="true" ma:displayName="Folder: Coordinates" ma:internalName="GeoLoc0" ma:readOnly="true">
      <xsd:simpleType>
        <xsd:restriction base="dms:Unknown"/>
      </xsd:simpleType>
    </xsd:element>
    <xsd:element name="e68bf32a-18d6-40d7-911e-ca57afc98eb6DispName" ma:index="27" nillable="true" ma:displayName="Folder: Name" ma:internalName="DispName0" ma:readOnly="true">
      <xsd:simpleType>
        <xsd:restriction base="dms:Text"/>
      </xsd:simpleType>
    </xsd:element>
    <xsd:element name="Link" ma:index="28" nillable="true" ma:displayName="Link" ma:format="Hyperlink" ma:internalName="Link">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531cbffe-3007-4c8e-a49c-5ca9d4cf14fc"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haredContentType xmlns="Microsoft.SharePoint.Taxonomy.ContentTypeSync" SourceId="531cbffe-3007-4c8e-a49c-5ca9d4cf14fc" ContentTypeId="0x0101008F8F9D9F290CCA4BA384EDFA619F1FEB" PreviousValue="false"/>
</file>

<file path=customXml/itemProps1.xml><?xml version="1.0" encoding="utf-8"?>
<ds:datastoreItem xmlns:ds="http://schemas.openxmlformats.org/officeDocument/2006/customXml" ds:itemID="{36F753BC-B8BF-4204-82C1-388739CEE73E}">
  <ds:schemaRefs>
    <ds:schemaRef ds:uri="http://purl.org/dc/elements/1.1/"/>
    <ds:schemaRef ds:uri="http://purl.org/dc/dcmitype/"/>
    <ds:schemaRef ds:uri="http://schemas.microsoft.com/office/2006/documentManagement/types"/>
    <ds:schemaRef ds:uri="http://schemas.openxmlformats.org/package/2006/metadata/core-properties"/>
    <ds:schemaRef ds:uri="http://purl.org/dc/terms/"/>
    <ds:schemaRef ds:uri="http://schemas.microsoft.com/office/infopath/2007/PartnerControls"/>
    <ds:schemaRef ds:uri="7d85ca88-d196-4c0e-ade3-3ee5104eb73f"/>
    <ds:schemaRef ds:uri="0e3352fc-efd9-4612-874f-a49ab1b28165"/>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F3125307-C770-49FE-A08C-7E3F9FCED992}">
  <ds:schemaRefs>
    <ds:schemaRef ds:uri="0e3352fc-efd9-4612-874f-a49ab1b28165"/>
    <ds:schemaRef ds:uri="7d85ca88-d196-4c0e-ade3-3ee5104eb73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0C877F21-C7B8-49D0-B05A-1CF8FA87F772}">
  <ds:schemaRefs>
    <ds:schemaRef ds:uri="http://schemas.microsoft.com/sharepoint/v3/contenttype/forms"/>
  </ds:schemaRefs>
</ds:datastoreItem>
</file>

<file path=customXml/itemProps4.xml><?xml version="1.0" encoding="utf-8"?>
<ds:datastoreItem xmlns:ds="http://schemas.openxmlformats.org/officeDocument/2006/customXml" ds:itemID="{0C8C2517-E3C6-48B1-AF41-6C579A43868B}">
  <ds:schemaRefs>
    <ds:schemaRef ds:uri="Microsoft.SharePoint.Taxonomy.ContentTypeSync"/>
  </ds:schemaRefs>
</ds:datastoreItem>
</file>

<file path=docProps/app.xml><?xml version="1.0" encoding="utf-8"?>
<Properties xmlns="http://schemas.openxmlformats.org/officeDocument/2006/extended-properties" xmlns:vt="http://schemas.openxmlformats.org/officeDocument/2006/docPropsVTypes">
  <TotalTime>0</TotalTime>
  <Words>3030</Words>
  <Application>Microsoft Office PowerPoint</Application>
  <PresentationFormat>Widescreen</PresentationFormat>
  <Paragraphs>292</Paragraphs>
  <Slides>20</Slides>
  <Notes>19</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How to Build a Router</vt:lpstr>
      <vt:lpstr>Introduction</vt:lpstr>
      <vt:lpstr>What is a router?</vt:lpstr>
      <vt:lpstr>The Telephone Switchboard</vt:lpstr>
      <vt:lpstr>The Telephone Switchboard</vt:lpstr>
      <vt:lpstr>Back to Routers</vt:lpstr>
      <vt:lpstr>The Coding Challenge</vt:lpstr>
      <vt:lpstr>simulation.py</vt:lpstr>
      <vt:lpstr>The 5 Use Cases</vt:lpstr>
      <vt:lpstr>Case 1: Forwarding Data Traffic</vt:lpstr>
      <vt:lpstr>Case 2: Handling Control Traffic</vt:lpstr>
      <vt:lpstr>PowerPoint Presentation</vt:lpstr>
      <vt:lpstr>Case 3: Management Functionality</vt:lpstr>
      <vt:lpstr>Case 3: Management Functionality</vt:lpstr>
      <vt:lpstr>PowerPoint Presentation</vt:lpstr>
      <vt:lpstr>Case 4: Handling Cron Jobs</vt:lpstr>
      <vt:lpstr>Case 4: Handling Cron Jobs</vt:lpstr>
      <vt:lpstr>PowerPoint Presentation</vt:lpstr>
      <vt:lpstr>Case 5: Recovery and Documentation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SAOS 8.x 6500 MPLS Architecture  </dc:title>
  <dc:creator>Kaul, Akash</dc:creator>
  <cp:lastModifiedBy>Tran, Andy</cp:lastModifiedBy>
  <cp:revision>8</cp:revision>
  <dcterms:created xsi:type="dcterms:W3CDTF">2022-07-27T15:30:23Z</dcterms:created>
  <dcterms:modified xsi:type="dcterms:W3CDTF">2025-03-11T15:25:52Z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0x0101008F8F9D9F290CCA4BA384EDFA619F1FEB00DF0798FF99DB7E48849AABB777628A4C</vt:lpwstr>
  </property>
  <property fmtid="{D5CDD505-2E9C-101B-9397-08002B2CF9AE}" pid="4" name="CienaTypeOfFile">
    <vt:lpwstr/>
  </property>
  <property fmtid="{D5CDD505-2E9C-101B-9397-08002B2CF9AE}" pid="5" name="CienaPrimaryFocus">
    <vt:lpwstr/>
  </property>
  <property fmtid="{D5CDD505-2E9C-101B-9397-08002B2CF9AE}" pid="6" name="CienaCategory">
    <vt:lpwstr>9;#Engineering|227e9ad3-6a2a-42e6-bb81-df0d4df693a6</vt:lpwstr>
  </property>
</Properties>
</file>

<file path=docProps/thumbnail.jpeg>
</file>